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mv" ContentType="video/x-ms-wmv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2" r:id="rId2"/>
    <p:sldMasterId id="2147483674" r:id="rId3"/>
    <p:sldMasterId id="2147483676" r:id="rId4"/>
  </p:sldMasterIdLst>
  <p:notesMasterIdLst>
    <p:notesMasterId r:id="rId52"/>
  </p:notesMasterIdLst>
  <p:handoutMasterIdLst>
    <p:handoutMasterId r:id="rId53"/>
  </p:handoutMasterIdLst>
  <p:sldIdLst>
    <p:sldId id="275" r:id="rId5"/>
    <p:sldId id="322" r:id="rId6"/>
    <p:sldId id="324" r:id="rId7"/>
    <p:sldId id="273" r:id="rId8"/>
    <p:sldId id="276" r:id="rId9"/>
    <p:sldId id="318" r:id="rId10"/>
    <p:sldId id="280" r:id="rId11"/>
    <p:sldId id="278" r:id="rId12"/>
    <p:sldId id="279" r:id="rId13"/>
    <p:sldId id="281" r:id="rId14"/>
    <p:sldId id="282" r:id="rId15"/>
    <p:sldId id="283" r:id="rId16"/>
    <p:sldId id="319" r:id="rId17"/>
    <p:sldId id="284" r:id="rId18"/>
    <p:sldId id="285" r:id="rId19"/>
    <p:sldId id="321" r:id="rId20"/>
    <p:sldId id="323" r:id="rId21"/>
    <p:sldId id="286" r:id="rId22"/>
    <p:sldId id="313" r:id="rId23"/>
    <p:sldId id="288" r:id="rId24"/>
    <p:sldId id="315" r:id="rId25"/>
    <p:sldId id="314" r:id="rId26"/>
    <p:sldId id="325" r:id="rId27"/>
    <p:sldId id="287" r:id="rId28"/>
    <p:sldId id="289" r:id="rId29"/>
    <p:sldId id="295" r:id="rId30"/>
    <p:sldId id="290" r:id="rId31"/>
    <p:sldId id="291" r:id="rId32"/>
    <p:sldId id="294" r:id="rId33"/>
    <p:sldId id="296" r:id="rId34"/>
    <p:sldId id="297" r:id="rId35"/>
    <p:sldId id="299" r:id="rId36"/>
    <p:sldId id="293" r:id="rId37"/>
    <p:sldId id="301" r:id="rId38"/>
    <p:sldId id="302" r:id="rId39"/>
    <p:sldId id="303" r:id="rId40"/>
    <p:sldId id="304" r:id="rId41"/>
    <p:sldId id="305" r:id="rId42"/>
    <p:sldId id="306" r:id="rId43"/>
    <p:sldId id="307" r:id="rId44"/>
    <p:sldId id="308" r:id="rId45"/>
    <p:sldId id="309" r:id="rId46"/>
    <p:sldId id="310" r:id="rId47"/>
    <p:sldId id="311" r:id="rId48"/>
    <p:sldId id="312" r:id="rId49"/>
    <p:sldId id="316" r:id="rId50"/>
    <p:sldId id="317" r:id="rId5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1234" y="-33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4171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slide" Target="slides/slide46.xml"/><Relationship Id="rId55" Type="http://schemas.openxmlformats.org/officeDocument/2006/relationships/viewProps" Target="viewProps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1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3" Type="http://schemas.openxmlformats.org/officeDocument/2006/relationships/handoutMaster" Target="handoutMasters/handoutMaster1.xml"/><Relationship Id="rId5" Type="http://schemas.openxmlformats.org/officeDocument/2006/relationships/slide" Target="slides/slide1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3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56" Type="http://schemas.openxmlformats.org/officeDocument/2006/relationships/theme" Target="theme/theme1.xml"/><Relationship Id="rId8" Type="http://schemas.openxmlformats.org/officeDocument/2006/relationships/slide" Target="slides/slide4.xml"/><Relationship Id="rId51" Type="http://schemas.openxmlformats.org/officeDocument/2006/relationships/slide" Target="slides/slide47.xml"/><Relationship Id="rId3" Type="http://schemas.openxmlformats.org/officeDocument/2006/relationships/slideMaster" Target="slideMasters/slideMaster2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54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slide" Target="slides/slide45.xml"/><Relationship Id="rId57" Type="http://schemas.openxmlformats.org/officeDocument/2006/relationships/tableStyles" Target="tableStyles.xml"/><Relationship Id="rId10" Type="http://schemas.openxmlformats.org/officeDocument/2006/relationships/slide" Target="slides/slide6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9F208E3-264B-EAAD-3CFF-C29AF009BFD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COLLEGE OF MEDICINE DEPT OF SURGERY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DC73799-6B72-7E8D-D818-82AA719D93B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708729-8B6B-4F3F-89B5-7D27E5B2C2A3}" type="datetimeFigureOut">
              <a:rPr lang="en-US" smtClean="0"/>
              <a:t>10/28/2023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19AAD8-0454-11AE-1AA9-D0DCE8DF787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1AFD491-84B5-DD75-C273-B1459E97F30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0F4F28-A43F-474C-93AB-39A9551A1E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534356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/>
              <a:t>COLLEGE OF MEDICINE DEPT OF SURGERY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DA4625E-77BF-4A78-977C-B395AFC63D3E}" type="datetimeFigureOut">
              <a:rPr lang="en-US" smtClean="0"/>
              <a:pPr/>
              <a:t>10/28/2023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02DC67-C434-444F-9788-90976544AD11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965EF0C-9E31-C11F-C115-17AFED0597D2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4920ED7-A421-BD32-8104-128C20E58DF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237D0F1-563D-604D-00E4-37A13DDB9F2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6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45C37BF-AA02-A314-F88E-D91E4977D58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7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6FC85E65-9FC8-8FF3-00FD-50682245406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75DA84B-DE89-1D57-B3A6-9AA6C1FECFC9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5A2B29D-B6E3-8271-6141-88B4E1683E0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10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ED68BDD-2F88-D252-E8CD-FA771932CFF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11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2509425-571F-B4B1-04DD-C949AE8D3CA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12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1625023-90C9-4DBB-A4B3-252EBF991CFF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13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5368C34-8F9D-7EE3-775E-CD481253EC2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14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AA3FE93-643C-E1E0-174E-62FE619F524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15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AA0C9DA4-1D0C-4A2A-1EBA-B8C0A2978C4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4FFCC8F-58C2-99DB-7ABF-D1D1AEAF229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6DBD379-96EF-2753-7318-8A547AD05E2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A8554CF-30A5-CDED-CC6C-7E9E37EE090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DF2CB7D5-2A3F-9D7E-E7E9-56F55E33826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21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879FC13-5A11-C76E-2857-29DB854B250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22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B49AF56-98CC-595F-C9AD-294D5C6E39E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24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600FADD5-9744-7859-7309-DF8CA638871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25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67A9269-96A5-E2AA-B127-73E31AAEBFF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26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61381B4D-D3A9-B677-3C59-1534ACC5AE4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27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CC66F05C-71EA-BC81-DD9A-1194E3203F5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28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1A4D2A9C-FF39-01AB-C3B7-E209BAE2F82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29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043070D-D4BC-4745-2F2C-083E732FCC2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30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E3B16A0C-3818-0504-539D-E58DADC64E96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31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6B92AC4-5184-E97C-74B4-37B413EE039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32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56134F23-83DE-F4B6-621F-8F05F4E0E9B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33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95D5960-018A-3EF8-C119-B4351AAF7AC1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34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82E1E415-E5C3-C027-63C8-5B27D06B237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35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0A9BAC41-AC4B-F9FF-AB19-F2828EF9A6D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36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43B3F081-1499-55BB-6509-D5474557DCE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37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1A945F7-F93A-75CF-5EF9-E22A9128FB30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38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100C85C-9EEC-E028-EBED-57D13C4F969C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39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FB9772E2-9DB2-916F-C7C4-32B2383319EE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40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C4B76B3-47B0-BBA2-A119-2AA6ECB2994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41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D5EDECC-8D8B-DB40-CA9E-735DE55EB897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42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3BBEE8E2-8F5D-85C3-CDC4-0A854262C8FA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43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075B8C1-E62E-0AA6-FE52-C828739725D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44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7884E5D2-2EF0-90CD-364D-952186369ED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45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C6BD6CA-DAA3-90FD-0056-8475A67E848B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9FF5F997-5DE3-3D50-55E9-1BABDFD80F7D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02DC67-C434-444F-9788-90976544AD11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2D0CB1D9-3757-FE4C-D40C-4AF8C2BEE834}"/>
              </a:ext>
            </a:extLst>
          </p:cNvPr>
          <p:cNvSpPr>
            <a:spLocks noGrp="1"/>
          </p:cNvSpPr>
          <p:nvPr>
            <p:ph type="hdr" sz="quarter"/>
          </p:nvPr>
        </p:nvSpPr>
        <p:spPr/>
        <p:txBody>
          <a:bodyPr/>
          <a:lstStyle/>
          <a:p>
            <a:r>
              <a:rPr lang="en-US"/>
              <a:t>COLLEGE OF MEDICINE DEPT OF SURGERY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0250" y="1905000"/>
            <a:ext cx="7681913" cy="1523495"/>
          </a:xfrm>
        </p:spPr>
        <p:txBody>
          <a:bodyPr>
            <a:noAutofit/>
          </a:bodyPr>
          <a:lstStyle>
            <a:lvl1pPr>
              <a:lnSpc>
                <a:spcPct val="90000"/>
              </a:lnSpc>
              <a:defRPr sz="5400">
                <a:latin typeface="+mj-lt"/>
              </a:defRPr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0249" y="4344988"/>
            <a:ext cx="7681913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12875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ي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1000" y="1411553"/>
            <a:ext cx="4114800" cy="2129814"/>
          </a:xfrm>
        </p:spPr>
        <p:txBody>
          <a:bodyPr/>
          <a:lstStyle>
            <a:lvl1pPr marL="339976" indent="-339976">
              <a:lnSpc>
                <a:spcPct val="90000"/>
              </a:lnSpc>
              <a:defRPr sz="2800"/>
            </a:lvl1pPr>
            <a:lvl2pPr marL="673338" indent="-325424">
              <a:lnSpc>
                <a:spcPct val="90000"/>
              </a:lnSpc>
              <a:defRPr sz="2400"/>
            </a:lvl2pPr>
            <a:lvl3pPr marL="953785" indent="-288384">
              <a:lnSpc>
                <a:spcPct val="90000"/>
              </a:lnSpc>
              <a:defRPr sz="2000"/>
            </a:lvl3pPr>
            <a:lvl4pPr marL="1227618" indent="-273833">
              <a:lnSpc>
                <a:spcPct val="90000"/>
              </a:lnSpc>
              <a:defRPr sz="1800"/>
            </a:lvl4pPr>
            <a:lvl5pPr marL="1516002" indent="-280447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11553"/>
            <a:ext cx="4114800" cy="2129814"/>
          </a:xfrm>
        </p:spPr>
        <p:txBody>
          <a:bodyPr/>
          <a:lstStyle>
            <a:lvl1pPr marL="347914" indent="-347914">
              <a:lnSpc>
                <a:spcPct val="90000"/>
              </a:lnSpc>
              <a:defRPr sz="2800"/>
            </a:lvl1pPr>
            <a:lvl2pPr marL="673338" indent="-339976">
              <a:lnSpc>
                <a:spcPct val="90000"/>
              </a:lnSpc>
              <a:defRPr sz="2400"/>
            </a:lvl2pPr>
            <a:lvl3pPr marL="961722" indent="-302936">
              <a:lnSpc>
                <a:spcPct val="90000"/>
              </a:lnSpc>
              <a:defRPr sz="2000"/>
            </a:lvl3pPr>
            <a:lvl4pPr marL="1227618" indent="-265896">
              <a:lnSpc>
                <a:spcPct val="90000"/>
              </a:lnSpc>
              <a:defRPr sz="1800"/>
            </a:lvl4pPr>
            <a:lvl5pPr marL="1516002" indent="-273833">
              <a:lnSpc>
                <a:spcPct val="90000"/>
              </a:lnSpc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1553"/>
            <a:ext cx="4114800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0999" y="2174875"/>
            <a:ext cx="4114800" cy="1537344"/>
          </a:xfrm>
        </p:spPr>
        <p:txBody>
          <a:bodyPr/>
          <a:lstStyle>
            <a:lvl1pPr marL="281770" indent="-281770">
              <a:defRPr sz="2300"/>
            </a:lvl1pPr>
            <a:lvl2pPr marL="562218" indent="-265896">
              <a:defRPr sz="2000"/>
            </a:lvl2pPr>
            <a:lvl3pPr marL="813562" indent="-243407">
              <a:defRPr sz="1800"/>
            </a:lvl3pPr>
            <a:lvl4pPr marL="1050354" indent="-228856">
              <a:defRPr sz="1700"/>
            </a:lvl4pPr>
            <a:lvl5pPr marL="1279210" indent="-206367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981" y="1411553"/>
            <a:ext cx="4117019" cy="692498"/>
          </a:xfrm>
        </p:spPr>
        <p:txBody>
          <a:bodyPr anchor="b"/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500" b="1"/>
            </a:lvl1pPr>
            <a:lvl2pPr marL="457182" indent="0">
              <a:buNone/>
              <a:defRPr sz="2000" b="1"/>
            </a:lvl2pPr>
            <a:lvl3pPr marL="914363" indent="0">
              <a:buNone/>
              <a:defRPr sz="1800" b="1"/>
            </a:lvl3pPr>
            <a:lvl4pPr marL="1371545" indent="0">
              <a:buNone/>
              <a:defRPr sz="1600" b="1"/>
            </a:lvl4pPr>
            <a:lvl5pPr marL="1828727" indent="0">
              <a:buNone/>
              <a:defRPr sz="1600" b="1"/>
            </a:lvl5pPr>
            <a:lvl6pPr marL="2285909" indent="0">
              <a:buNone/>
              <a:defRPr sz="1600" b="1"/>
            </a:lvl6pPr>
            <a:lvl7pPr marL="2743090" indent="0">
              <a:buNone/>
              <a:defRPr sz="1600" b="1"/>
            </a:lvl7pPr>
            <a:lvl8pPr marL="3200272" indent="0">
              <a:buNone/>
              <a:defRPr sz="1600" b="1"/>
            </a:lvl8pPr>
            <a:lvl9pPr marL="3657454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117974" cy="1537344"/>
          </a:xfrm>
        </p:spPr>
        <p:txBody>
          <a:bodyPr/>
          <a:lstStyle>
            <a:lvl1pPr marL="296321" indent="-296321">
              <a:defRPr sz="2300"/>
            </a:lvl1pPr>
            <a:lvl2pPr marL="570155" indent="-273833">
              <a:defRPr sz="2000"/>
            </a:lvl2pPr>
            <a:lvl3pPr marL="821499" indent="-244730">
              <a:defRPr sz="1800"/>
            </a:lvl3pPr>
            <a:lvl4pPr marL="1050354" indent="-236793">
              <a:defRPr sz="1700"/>
            </a:lvl4pPr>
            <a:lvl5pPr marL="1279210" indent="-220919">
              <a:defRPr sz="17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WALKIN - Prints in GRAYS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Title and Content">
    <p:bg bwMode="black"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white"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 bwMode="white">
          <a:xfrm>
            <a:off x="381000" y="1411553"/>
            <a:ext cx="8382000" cy="2200602"/>
          </a:xfrm>
        </p:spPr>
        <p:txBody>
          <a:bodyPr/>
          <a:lstStyle>
            <a:lvl1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1pPr>
            <a:lvl2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2pPr>
            <a:lvl3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3pPr>
            <a:lvl4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4pPr>
            <a:lvl5pPr>
              <a:buClr>
                <a:schemeClr val="tx1"/>
              </a:buClr>
              <a:buSzPct val="70000"/>
              <a:buFont typeface="Wingdings" pitchFamily="2" charset="2"/>
              <a:buChar char="l"/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  <p:sp>
        <p:nvSpPr>
          <p:cNvPr id="4" name="Text Placeholder 6"/>
          <p:cNvSpPr>
            <a:spLocks noGrp="1"/>
          </p:cNvSpPr>
          <p:nvPr>
            <p:ph type="body" sz="quarter" idx="11"/>
          </p:nvPr>
        </p:nvSpPr>
        <p:spPr>
          <a:xfrm>
            <a:off x="0" y="6238875"/>
            <a:ext cx="9144001" cy="619125"/>
          </a:xfrm>
          <a:solidFill>
            <a:srgbClr val="FFFF99"/>
          </a:solidFill>
        </p:spPr>
        <p:txBody>
          <a:bodyPr wrap="square" lIns="152394" tIns="76197" rIns="152394" bIns="76197" anchor="b" anchorCtr="0">
            <a:noAutofit/>
          </a:bodyPr>
          <a:lstStyle>
            <a:lvl1pPr algn="r">
              <a:buFont typeface="Arial" pitchFamily="34" charset="0"/>
              <a:buNone/>
              <a:defRPr>
                <a:solidFill>
                  <a:srgbClr val="000000"/>
                </a:solidFill>
                <a:effectLst/>
                <a:latin typeface="+mj-lt"/>
              </a:defRPr>
            </a:lvl1pPr>
          </a:lstStyle>
          <a:p>
            <a:pPr lvl="0"/>
            <a:r>
              <a:rPr lang="ar-SA"/>
              <a:t>انقر لتحرير أنماط النص الرئيسي</a:t>
            </a:r>
          </a:p>
        </p:txBody>
      </p:sp>
    </p:spTree>
  </p:cSld>
  <p:clrMapOvr>
    <a:masterClrMapping/>
  </p:clrMapOvr>
  <p:transition>
    <p:fade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se for slides with Software Co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722313" y="1905000"/>
            <a:ext cx="8040688" cy="2209800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7A2B7C-7C54-6501-9F96-8B99D2938C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1E47A-B011-35F6-C68C-D2EE8B96DD4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DF956F-B44A-3019-411B-7F83FC8875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5B1EF3-F94D-9406-5A1E-4DAAAFBF4C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4AAE75-31DD-A56E-8502-EE1DD8973F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44419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5CFABC-9065-E904-211E-A10395653C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03AE7F-23B1-FE0B-3536-E6B0103175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A78347-1586-D6AE-C36F-81CCB6289C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13F356-611A-4B16-CD8F-3B47E3396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B1D203B-5E8B-7A83-C53D-D62946D67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7928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626B2C-6E86-1BA6-1DFC-1A2FBF5AA2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B3CBCD-0CED-48D2-AC57-2758E7B9C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6CC7DA-F620-DFDF-AB51-391308E7C6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42D38FF-FC25-AEAD-3327-B7781E8457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9E0098E-DB77-930D-487B-D330349C2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65206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F085F4-F892-A544-EC0C-58A96DE0EF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B456CD-F4D1-27D6-C57E-3D9E780CCE1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E4FC56A-31EB-ECF9-818F-5CEA0CE405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D39D5FD-8D3B-2A86-73B5-42D7E7D12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7A0EB-AF97-3D15-01FB-8A29964A5B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B1513FD-50F8-1687-0D8B-43C49B730F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4722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2919A-0A32-B3E8-ABF0-E029B5116A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00B363-BF92-ADC6-092C-0398F6905F6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ACC44E1-573B-3B6C-62BC-5B13F1F774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74CC4D-1B3A-A79A-2FE0-71F74CB892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B03869-FB24-4171-D0BC-F6709FAD59C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6A430D9-C022-E344-2CF2-9700FA523C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003348E-96A8-DA23-8D96-20030DAC6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4A2D28E-51B2-2C02-FC25-72B5B374A8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694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23A537-7C5B-D8E1-A231-276804496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52D90FD-D538-2283-5E6E-22BB5A3254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E621D4-9F04-EBA5-2FA8-DCEA6D4B0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386C104-BC1C-55CC-31B7-68F17CCC06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6843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E5AE9B9-2621-EC10-C1E4-1A6E3B0F6A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5880C1E-3108-36E0-8095-352F09CCD2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2980075-8E6D-9FDF-95DF-2D07BB258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02534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15E851-6AE5-A71B-B6C4-6025B940BB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9EA9D5-DD24-8070-5831-CCDC75259A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78653-D8EF-393D-0226-465F7329D97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EC12A-B2C9-5150-F92E-204953F54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8F56A72-A371-F936-A3A9-C4D8850E61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28129AD-9FE9-0935-8CB3-836F3BCAD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28060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3C0CF-8638-1C8F-0827-EF383A3FF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C2E6A6-C0CA-16B6-02D6-BADA23E5F0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6E668A-5024-0ADA-79F0-9C5477A8DC9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82AF36-9A31-C706-4717-285CBF0631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5C1093-3AFF-3EC0-40AD-6520E384B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839F56A-BAEA-3020-227C-5CEB62A099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60119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F16F10-B3A3-810B-D4CF-CC3C972E1C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FBFF2-AB32-7B5C-232F-F36755F6C9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321FAE-9AD8-DC09-6DD9-51AB98F28D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733304-282D-246A-A3B4-9D93605DFC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51FDA9-4CBB-1C74-D3C3-C351602241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80563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C2529E-546B-8C7F-77DF-9CE7CAFA1EF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7A712-FAD0-9BEE-7EBF-900F45E5392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C97B412-D742-2101-195E-5A12BA950A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45E2DA-F4CD-4CC8-E3BF-B320398D5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3E35C81-71B6-F1B8-FD39-95D7B3D048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577040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emo, Video etc. &quot;special&quot; slid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69219" y="649805"/>
            <a:ext cx="7043208" cy="1523494"/>
          </a:xfrm>
        </p:spPr>
        <p:txBody>
          <a:bodyPr anchor="ctr" anchorCtr="0">
            <a:noAutofit/>
          </a:bodyPr>
          <a:lstStyle>
            <a:lvl1pPr>
              <a:lnSpc>
                <a:spcPct val="90000"/>
              </a:lnSpc>
              <a:defRPr sz="5400"/>
            </a:lvl1pPr>
          </a:lstStyle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68955" y="4344988"/>
            <a:ext cx="7043208" cy="461665"/>
          </a:xfrm>
        </p:spPr>
        <p:txBody>
          <a:bodyPr>
            <a:noAutofit/>
          </a:bodyPr>
          <a:lstStyle>
            <a:lvl1pPr marL="0" indent="0" algn="l">
              <a:lnSpc>
                <a:spcPct val="90000"/>
              </a:lnSpc>
              <a:spcBef>
                <a:spcPts val="0"/>
              </a:spcBef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18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36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72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59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0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2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4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ar-SA"/>
              <a:t>انقر لتحرير نمط العنوان الثانوي الرئيسي</a:t>
            </a:r>
            <a:endParaRPr lang="en-US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722049" y="2355850"/>
            <a:ext cx="7690114" cy="1384994"/>
          </a:xfrm>
        </p:spPr>
        <p:txBody>
          <a:bodyPr anchor="t" anchorCtr="0">
            <a:noAutofit/>
            <a:scene3d>
              <a:camera prst="orthographicFront"/>
              <a:lightRig rig="flat" dir="t"/>
            </a:scene3d>
            <a:sp3d extrusionH="88900" contourW="2540">
              <a:bevelT w="38100" h="31750"/>
              <a:contourClr>
                <a:srgbClr val="F4A234"/>
              </a:contourClr>
            </a:sp3d>
          </a:bodyPr>
          <a:lstStyle>
            <a:lvl1pPr marL="0" indent="0" algn="l">
              <a:buFont typeface="Arial" pitchFamily="34" charset="0"/>
              <a:buNone/>
              <a:defRPr kumimoji="0" lang="en-US" sz="10000" b="1" i="1" u="none" strike="noStrike" kern="1200" cap="none" spc="-642" normalizeH="0" baseline="0" noProof="0" dirty="0" smtClean="0">
                <a:ln w="11430"/>
                <a:gradFill>
                  <a:gsLst>
                    <a:gs pos="0">
                      <a:srgbClr val="FF9929">
                        <a:lumMod val="20000"/>
                        <a:lumOff val="80000"/>
                      </a:srgbClr>
                    </a:gs>
                    <a:gs pos="28000">
                      <a:srgbClr val="F8F57B"/>
                    </a:gs>
                    <a:gs pos="62000">
                      <a:srgbClr val="D5B953"/>
                    </a:gs>
                    <a:gs pos="88000">
                      <a:srgbClr val="D1943B"/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dirty="0"/>
              <a:t>click to…</a:t>
            </a:r>
          </a:p>
        </p:txBody>
      </p:sp>
    </p:spTree>
    <p:extLst>
      <p:ext uri="{BB962C8B-B14F-4D97-AF65-F5344CB8AC3E}">
        <p14:creationId xmlns:p14="http://schemas.microsoft.com/office/powerpoint/2010/main" val="2745385287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210862"/>
          </a:xfrm>
        </p:spPr>
        <p:txBody>
          <a:bodyPr/>
          <a:lstStyle>
            <a:lvl1pPr>
              <a:lnSpc>
                <a:spcPct val="90000"/>
              </a:lnSpc>
              <a:defRPr/>
            </a:lvl1pPr>
            <a:lvl2pPr>
              <a:lnSpc>
                <a:spcPct val="90000"/>
              </a:lnSpc>
              <a:defRPr/>
            </a:lvl2pPr>
            <a:lvl3pPr>
              <a:lnSpc>
                <a:spcPct val="90000"/>
              </a:lnSpc>
              <a:defRPr/>
            </a:lvl3pPr>
            <a:lvl4pPr>
              <a:lnSpc>
                <a:spcPct val="90000"/>
              </a:lnSpc>
              <a:defRPr/>
            </a:lvl4pPr>
            <a:lvl5pPr>
              <a:lnSpc>
                <a:spcPct val="90000"/>
              </a:lnSpc>
              <a:defRPr/>
            </a:lvl5pPr>
          </a:lstStyle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4032854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slideLayout" Target="../slideLayouts/slideLayout26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slideLayout" Target="../slideLayouts/slideLayout25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ar-SA"/>
              <a:t>انقر لتحرير نمط العنوان الرئيسي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1000" y="1412875"/>
            <a:ext cx="8382000" cy="2135969"/>
          </a:xfrm>
          <a:prstGeom prst="rect">
            <a:avLst/>
          </a:prstGeom>
        </p:spPr>
        <p:txBody>
          <a:bodyPr vert="horz" lIns="0" tIns="0" rIns="0" bIns="0" rtlCol="0">
            <a:spAutoFit/>
          </a:bodyPr>
          <a:lstStyle/>
          <a:p>
            <a:pPr lvl="0"/>
            <a:r>
              <a:rPr lang="ar-SA"/>
              <a:t>انقر لتحرير أنماط النص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61" r:id="rId12"/>
  </p:sldLayoutIdLst>
  <p:transition>
    <p:fade/>
  </p:transition>
  <p:hf hdr="0" ftr="0" dt="0"/>
  <p:txStyles>
    <p:titleStyle>
      <a:lvl1pPr algn="l" defTabSz="914363" rtl="1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50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396875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5"/>
        </a:buBlip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968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258888" indent="-344488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4963" indent="-346075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1941513" indent="-336550" algn="r" defTabSz="914363" rtl="1" eaLnBrk="1" latinLnBrk="0" hangingPunct="1">
        <a:lnSpc>
          <a:spcPct val="90000"/>
        </a:lnSpc>
        <a:spcBef>
          <a:spcPct val="20000"/>
        </a:spcBef>
        <a:buFontTx/>
        <a:buBlip>
          <a:blip r:embed="rId16"/>
        </a:buBlip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499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r" defTabSz="914363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r" defTabSz="914363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white rectangle.png"/>
          <p:cNvPicPr>
            <a:picLocks noChangeAspect="1"/>
          </p:cNvPicPr>
          <p:nvPr/>
        </p:nvPicPr>
        <p:blipFill>
          <a:blip r:embed="rId4"/>
          <a:srcRect b="10453"/>
          <a:stretch>
            <a:fillRect/>
          </a:stretch>
        </p:blipFill>
        <p:spPr>
          <a:xfrm>
            <a:off x="0" y="1299706"/>
            <a:ext cx="9144000" cy="555829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6647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2" y="1905000"/>
            <a:ext cx="8040688" cy="210826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ransition>
    <p:fade/>
  </p:transition>
  <p:hf hdr="0" ftr="0" dt="0"/>
  <p:txStyles>
    <p:titleStyle>
      <a:lvl1pPr algn="l" defTabSz="914363" rtl="0" eaLnBrk="1" latinLnBrk="0" hangingPunct="1">
        <a:lnSpc>
          <a:spcPct val="90000"/>
        </a:lnSpc>
        <a:spcBef>
          <a:spcPct val="0"/>
        </a:spcBef>
        <a:buNone/>
        <a:defRPr lang="en-US" sz="4800" b="0" kern="1200" cap="none" spc="-125" dirty="0" smtClean="0">
          <a:ln w="3175">
            <a:noFill/>
          </a:ln>
          <a:gradFill flip="none" rotWithShape="1">
            <a:gsLst>
              <a:gs pos="0">
                <a:srgbClr val="FFFFB9"/>
              </a:gs>
              <a:gs pos="36000">
                <a:srgbClr val="FFFF99"/>
              </a:gs>
              <a:gs pos="86000">
                <a:srgbClr val="F6AE1E"/>
              </a:gs>
            </a:gsLst>
            <a:lin ang="5400000" scaled="0"/>
            <a:tileRect/>
          </a:gra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latin typeface="+mj-lt"/>
          <a:ea typeface="+mn-ea"/>
          <a:cs typeface="Arial" charset="0"/>
        </a:defRPr>
      </a:lvl1pPr>
    </p:titleStyle>
    <p:bodyStyle>
      <a:lvl1pPr marL="0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30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1pPr>
      <a:lvl2pPr marL="384954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8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2pPr>
      <a:lvl3pPr marL="761970" indent="-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3pPr>
      <a:lvl4pPr marL="1094009" indent="7937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4pPr>
      <a:lvl5pPr marL="1426047" indent="0" algn="l" defTabSz="914363" rtl="0" eaLnBrk="1" latinLnBrk="0" hangingPunct="1">
        <a:lnSpc>
          <a:spcPct val="90000"/>
        </a:lnSpc>
        <a:spcBef>
          <a:spcPct val="20000"/>
        </a:spcBef>
        <a:buFont typeface="Arial" pitchFamily="34" charset="0"/>
        <a:buNone/>
        <a:defRPr sz="2400" b="1" kern="1200">
          <a:solidFill>
            <a:schemeClr val="tx1"/>
          </a:solidFill>
          <a:latin typeface="Courier New" pitchFamily="49" charset="0"/>
          <a:ea typeface="+mn-ea"/>
          <a:cs typeface="Courier New" pitchFamily="49" charset="0"/>
        </a:defRPr>
      </a:lvl5pPr>
      <a:lvl6pPr marL="2514499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681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863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045" indent="-228591" algn="l" defTabSz="914363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63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45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27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09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090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272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454" algn="l" defTabSz="914363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72CFAB2-DB53-D2BD-B3F9-89CCE2197B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844D17-EDB6-9326-DB3E-A508CFA30E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5A0054-AC00-FB73-57CA-6FEE8EFA748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997387-031B-8742-D768-A92855A426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4B4AC9-1180-8B77-1CC9-7DE8FAC34C0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E6D795-E6BE-4668-88C5-8664341397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20439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ransition>
    <p:fade/>
  </p:transition>
  <p:hf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0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5.xml"/><Relationship Id="rId2" Type="http://schemas.openxmlformats.org/officeDocument/2006/relationships/video" Target="../media/media1.wmv"/><Relationship Id="rId1" Type="http://schemas.microsoft.com/office/2007/relationships/media" Target="../media/media1.wmv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7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20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6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6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6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6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6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6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6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6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6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6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6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6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043208" cy="1523494"/>
          </a:xfrm>
        </p:spPr>
        <p:txBody>
          <a:bodyPr/>
          <a:lstStyle/>
          <a:p>
            <a:pPr algn="ctr"/>
            <a:r>
              <a:rPr lang="en-US" sz="6600" b="1" dirty="0"/>
              <a:t>D</a:t>
            </a:r>
            <a:r>
              <a:rPr sz="6600" b="1"/>
              <a:t>isease of the kidney</a:t>
            </a:r>
            <a:endParaRPr lang="ar-SA" sz="66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14400" y="6096000"/>
            <a:ext cx="7043208" cy="461665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quarter" idx="10"/>
          </p:nvPr>
        </p:nvSpPr>
        <p:spPr>
          <a:xfrm>
            <a:off x="0" y="5473006"/>
            <a:ext cx="7690114" cy="1384994"/>
          </a:xfrm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EE84FC-D125-457A-A0F9-3DC2A5E16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1905794"/>
            <a:ext cx="8382000" cy="2659190"/>
          </a:xfrm>
        </p:spPr>
        <p:txBody>
          <a:bodyPr>
            <a:normAutofit/>
          </a:bodyPr>
          <a:lstStyle/>
          <a:p>
            <a:r>
              <a:rPr lang="en-US" sz="4000" b="1" dirty="0"/>
              <a:t>Prof. Mahmood </a:t>
            </a:r>
            <a:r>
              <a:rPr lang="en-US" sz="4000" b="1" dirty="0" err="1"/>
              <a:t>Sh.A.Karbalaie</a:t>
            </a:r>
            <a:br>
              <a:rPr lang="en-US" sz="4000" b="1" dirty="0"/>
            </a:br>
            <a:r>
              <a:rPr lang="en-US" sz="4000" b="1" dirty="0"/>
              <a:t>F.R.C.S.,F.I.C.S.,F.I.CM.S</a:t>
            </a:r>
            <a:br>
              <a:rPr lang="en-US" sz="4000" b="1" dirty="0"/>
            </a:br>
            <a:r>
              <a:rPr lang="en-US" sz="4000" b="1" dirty="0"/>
              <a:t>Consultant urologist</a:t>
            </a:r>
            <a:br>
              <a:rPr lang="en-US" sz="4000" b="1" dirty="0"/>
            </a:br>
            <a:endParaRPr lang="en-US" sz="4000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CA711C-93F5-3336-A1C1-E991ABAF8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6333845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FED04-D0CE-4683-BB4D-D9F8D9E2C0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230188"/>
            <a:ext cx="8382000" cy="5259260"/>
          </a:xfrm>
        </p:spPr>
        <p:txBody>
          <a:bodyPr>
            <a:normAutofit fontScale="90000"/>
          </a:bodyPr>
          <a:lstStyle/>
          <a:p>
            <a:pPr marL="0" marR="0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</a:pPr>
            <a:b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8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learning objectives</a:t>
            </a:r>
            <a:br>
              <a:rPr lang="en-US" sz="2800" b="1" i="1" u="sng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br>
              <a:rPr lang="en-US" sz="24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1-identify the functions of the kidney,</a:t>
            </a:r>
            <a:r>
              <a:rPr kumimoji="0" lang="en-US" sz="2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describe its anatomy .</a:t>
            </a:r>
            <a:b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2-classify the congenital anomalies of the kidney and the ureter.</a:t>
            </a:r>
            <a:b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b="1" dirty="0"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3</a:t>
            </a: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-classify renal cyst and hydronephrosis ,describe pathology  presentation diagnosis and management.</a:t>
            </a:r>
            <a:b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4-</a:t>
            </a:r>
            <a:r>
              <a:rPr kumimoji="0" lang="en-US" sz="2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Classification, definitions, pathogenesis, and management of urinary tract infections</a:t>
            </a: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.</a:t>
            </a:r>
            <a:b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r>
              <a:rPr lang="en-US" sz="22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5-classify and describe the different types of benign and malignant tumors of the kidney.</a:t>
            </a:r>
            <a:br>
              <a:rPr lang="en-US" sz="2200" b="1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Arial" panose="020B0604020202020204" pitchFamily="34" charset="0"/>
              </a:rPr>
            </a:br>
            <a:endParaRPr lang="en-US" b="1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3925949-0C4A-5E29-CA20-7E77AA94F6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178024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 flipV="1">
            <a:off x="0" y="6888481"/>
            <a:ext cx="8382000" cy="45719"/>
          </a:xfrm>
        </p:spPr>
        <p:txBody>
          <a:bodyPr>
            <a:normAutofit fontScale="90000"/>
          </a:bodyPr>
          <a:lstStyle/>
          <a:p>
            <a:pPr algn="ctr"/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457200" y="2057400"/>
            <a:ext cx="8382000" cy="2215991"/>
          </a:xfrm>
        </p:spPr>
        <p:txBody>
          <a:bodyPr>
            <a:normAutofit lnSpcReduction="10000"/>
          </a:bodyPr>
          <a:lstStyle/>
          <a:p>
            <a:pPr algn="ctr">
              <a:buNone/>
            </a:pPr>
            <a: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  <a:t>The kidneys:</a:t>
            </a:r>
            <a:b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</a:br>
            <a: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  <a:t>An Excretory organ or a Regulatory organ?!!!</a:t>
            </a:r>
            <a:br>
              <a:rPr lang="en-US" sz="4000" b="1" dirty="0">
                <a:solidFill>
                  <a:schemeClr val="tx2"/>
                </a:solidFill>
                <a:latin typeface="Comic Sans MS" pitchFamily="66" charset="0"/>
              </a:rPr>
            </a:br>
            <a:endParaRPr lang="ar-SA" sz="4000" dirty="0">
              <a:solidFill>
                <a:schemeClr val="tx2"/>
              </a:solidFill>
            </a:endParaRPr>
          </a:p>
        </p:txBody>
      </p:sp>
      <p:pic>
        <p:nvPicPr>
          <p:cNvPr id="4" name="Content Placeholder 6" descr="vectorstock-199446-girl-confused-vector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990600"/>
            <a:ext cx="2513013" cy="2087563"/>
          </a:xfrm>
        </p:spPr>
      </p:pic>
      <p:pic>
        <p:nvPicPr>
          <p:cNvPr id="5" name="Content Placeholder 6" descr="vectorstock-199446-girl-confused-vector.jpg"/>
          <p:cNvPicPr>
            <a:picLocks noGrp="1" noChangeAspect="1"/>
          </p:cNvPicPr>
          <p:nvPr>
            <p:ph idx="4294967295"/>
          </p:nvPr>
        </p:nvPicPr>
        <p:blipFill>
          <a:blip r:embed="rId3" cstate="print"/>
          <a:stretch>
            <a:fillRect/>
          </a:stretch>
        </p:blipFill>
        <p:spPr>
          <a:xfrm>
            <a:off x="0" y="609600"/>
            <a:ext cx="2513013" cy="2087563"/>
          </a:xfrm>
        </p:spPr>
      </p:pic>
    </p:spTree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439357"/>
          </a:xfrm>
        </p:spPr>
        <p:txBody>
          <a:bodyPr/>
          <a:lstStyle/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electrolytes (K, Na, etc) </a:t>
            </a:r>
            <a:endParaRPr lang="en-US" sz="2800" dirty="0">
              <a:solidFill>
                <a:schemeClr val="tx2"/>
              </a:solidFill>
            </a:endParaRP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pH in blood</a:t>
            </a:r>
            <a:endParaRPr lang="en-US" sz="2800" dirty="0">
              <a:solidFill>
                <a:schemeClr val="tx2"/>
              </a:solidFill>
            </a:endParaRP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blood pressure</a:t>
            </a:r>
            <a:endParaRPr lang="en-US" sz="2800" dirty="0">
              <a:solidFill>
                <a:schemeClr val="tx2"/>
              </a:solidFill>
            </a:endParaRP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Regulate blood volume (removes excess fluid) </a:t>
            </a:r>
          </a:p>
          <a:p>
            <a:pPr marL="609600" indent="-609600" algn="l" rtl="0">
              <a:lnSpc>
                <a:spcPct val="80000"/>
              </a:lnSpc>
              <a:defRPr/>
            </a:pPr>
            <a:r>
              <a:rPr lang="en-US" sz="2800" b="1" dirty="0">
                <a:solidFill>
                  <a:schemeClr val="tx2"/>
                </a:solidFill>
              </a:rPr>
              <a:t>Removing metabolic wastes Urea, uric acid, and </a:t>
            </a:r>
            <a:r>
              <a:rPr lang="en-US" sz="2800" b="1" dirty="0" err="1">
                <a:solidFill>
                  <a:schemeClr val="tx2"/>
                </a:solidFill>
              </a:rPr>
              <a:t>creatinineThis</a:t>
            </a:r>
            <a:r>
              <a:rPr lang="en-US" sz="2800" b="1" dirty="0">
                <a:solidFill>
                  <a:schemeClr val="tx2"/>
                </a:solidFill>
              </a:rPr>
              <a:t> is the least important of the kidney’s functions.  You can survive for a few weeks without excreting waste products in the urine, but hour by hour, the other functions are more important.</a:t>
            </a:r>
          </a:p>
          <a:p>
            <a:pPr marL="990600" lvl="1" indent="-533400" algn="l">
              <a:lnSpc>
                <a:spcPct val="80000"/>
              </a:lnSpc>
              <a:defRPr/>
            </a:pPr>
            <a:endParaRPr lang="en-US" sz="2400" dirty="0">
              <a:solidFill>
                <a:schemeClr val="tx2"/>
              </a:solidFill>
            </a:endParaRPr>
          </a:p>
          <a:p>
            <a:pPr marL="990600" lvl="1" indent="-533400" algn="l">
              <a:lnSpc>
                <a:spcPct val="80000"/>
              </a:lnSpc>
              <a:defRPr/>
            </a:pPr>
            <a:endParaRPr lang="en-US" sz="24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ScreenShot003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1066800"/>
            <a:ext cx="6096000" cy="4809524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51969E3-1FB8-EBC0-A888-6D17E40A2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228600" y="2362200"/>
            <a:ext cx="8382000" cy="1329595"/>
          </a:xfrm>
        </p:spPr>
        <p:txBody>
          <a:bodyPr>
            <a:normAutofit fontScale="90000"/>
          </a:bodyPr>
          <a:lstStyle/>
          <a:p>
            <a:pPr algn="ctr"/>
            <a:r>
              <a:rPr sz="9600" b="1"/>
              <a:t>Anatomy</a:t>
            </a:r>
            <a:endParaRPr lang="ar-SA" sz="96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0" y="4647138"/>
            <a:ext cx="8382000" cy="2210862"/>
          </a:xfrm>
        </p:spPr>
        <p:txBody>
          <a:bodyPr/>
          <a:lstStyle/>
          <a:p>
            <a:endParaRPr lang="ar-SA" dirty="0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496889"/>
          </a:xfrm>
        </p:spPr>
        <p:txBody>
          <a:bodyPr/>
          <a:lstStyle/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bean shaped, reddish brown organs.</a:t>
            </a:r>
          </a:p>
          <a:p>
            <a:pPr algn="l" rtl="0">
              <a:buNone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about the size of your fist.</a:t>
            </a:r>
          </a:p>
          <a:p>
            <a:pPr algn="l" rtl="0">
              <a:buNone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It measures 10-12 cm long.</a:t>
            </a:r>
          </a:p>
          <a:p>
            <a:pPr algn="l" rtl="0">
              <a:buNone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 </a:t>
            </a: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covered by a tough capsule of fibrous connective tissue- renal capsule</a:t>
            </a:r>
          </a:p>
          <a:p>
            <a:pPr algn="l" rtl="0">
              <a:buFont typeface="Wingdings" pitchFamily="2" charset="2"/>
              <a:buChar char="v"/>
            </a:pPr>
            <a:endParaRPr lang="en-US" sz="2800" b="1" dirty="0">
              <a:solidFill>
                <a:schemeClr val="tx2"/>
              </a:solidFill>
              <a:latin typeface="Comic Sans MS" pitchFamily="66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b="1" dirty="0">
                <a:solidFill>
                  <a:schemeClr val="tx2"/>
                </a:solidFill>
                <a:latin typeface="Comic Sans MS" pitchFamily="66" charset="0"/>
              </a:rPr>
              <a:t>Adhering to the surface of each kidney-two layers of fat to help cushion them. </a:t>
            </a:r>
          </a:p>
          <a:p>
            <a:pPr algn="l"/>
            <a:endParaRPr lang="ar-SA" sz="2800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04800" y="1447800"/>
            <a:ext cx="8382000" cy="5410200"/>
          </a:xfrm>
        </p:spPr>
        <p:txBody>
          <a:bodyPr/>
          <a:lstStyle/>
          <a:p>
            <a:pPr algn="ctr"/>
            <a:endParaRPr lang="ar-S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 l="61363" t="34314" b="4903"/>
          <a:stretch>
            <a:fillRect/>
          </a:stretch>
        </p:blipFill>
        <p:spPr bwMode="auto">
          <a:xfrm>
            <a:off x="2514600" y="1600200"/>
            <a:ext cx="4262438" cy="502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170646"/>
          </a:xfrm>
        </p:spPr>
        <p:txBody>
          <a:bodyPr/>
          <a:lstStyle/>
          <a:p>
            <a:pPr algn="l">
              <a:lnSpc>
                <a:spcPct val="80000"/>
              </a:lnSpc>
              <a:defRPr/>
            </a:pPr>
            <a:endParaRPr lang="en-US" dirty="0">
              <a:solidFill>
                <a:schemeClr val="tx2"/>
              </a:solidFill>
            </a:endParaRPr>
          </a:p>
          <a:p>
            <a:pPr algn="l" rtl="0">
              <a:lnSpc>
                <a:spcPct val="80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The </a:t>
            </a:r>
            <a:r>
              <a:rPr lang="en-US" b="1" dirty="0">
                <a:solidFill>
                  <a:schemeClr val="tx2"/>
                </a:solidFill>
              </a:rPr>
              <a:t>RENAL CAPSULE </a:t>
            </a:r>
            <a:r>
              <a:rPr lang="en-US" dirty="0">
                <a:solidFill>
                  <a:schemeClr val="tx2"/>
                </a:solidFill>
              </a:rPr>
              <a:t>surrounds the kidney, made of dense fibrous connective tissue.</a:t>
            </a:r>
          </a:p>
          <a:p>
            <a:pPr algn="l" rtl="0">
              <a:lnSpc>
                <a:spcPct val="80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A layer of adipose tissue surrounds the capsule, called </a:t>
            </a:r>
            <a:r>
              <a:rPr lang="en-US" b="1" dirty="0">
                <a:solidFill>
                  <a:schemeClr val="tx2"/>
                </a:solidFill>
              </a:rPr>
              <a:t>PARARENAL FAT (ADIPOSE).  </a:t>
            </a:r>
            <a:r>
              <a:rPr lang="en-US" dirty="0">
                <a:solidFill>
                  <a:schemeClr val="tx2"/>
                </a:solidFill>
              </a:rPr>
              <a:t>It cushions and protects.  </a:t>
            </a:r>
          </a:p>
          <a:p>
            <a:pPr algn="l" rtl="0">
              <a:lnSpc>
                <a:spcPct val="80000"/>
              </a:lnSpc>
              <a:defRPr/>
            </a:pPr>
            <a:r>
              <a:rPr lang="en-US" dirty="0">
                <a:solidFill>
                  <a:schemeClr val="tx2"/>
                </a:solidFill>
              </a:rPr>
              <a:t>Around that is a connective tissue layer called the </a:t>
            </a:r>
            <a:r>
              <a:rPr lang="en-US" b="1" dirty="0">
                <a:solidFill>
                  <a:schemeClr val="tx2"/>
                </a:solidFill>
              </a:rPr>
              <a:t>RENAL FASCIA</a:t>
            </a:r>
            <a:r>
              <a:rPr lang="en-US" dirty="0">
                <a:solidFill>
                  <a:schemeClr val="tx2"/>
                </a:solidFill>
              </a:rPr>
              <a:t>, made of loose connective tissue.  It anchors the kidney to the surrounding peritoneum and abdominal wall.  It is not very strong; jumping up and down can cause tearing.</a:t>
            </a:r>
          </a:p>
          <a:p>
            <a:pPr algn="l"/>
            <a:endParaRPr lang="ar-SA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446448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 t="16667" b="8824"/>
          <a:stretch>
            <a:fillRect/>
          </a:stretch>
        </p:blipFill>
        <p:spPr bwMode="auto">
          <a:xfrm>
            <a:off x="685800" y="1747838"/>
            <a:ext cx="7467600" cy="45767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167295"/>
          </a:xfrm>
        </p:spPr>
        <p:txBody>
          <a:bodyPr/>
          <a:lstStyle/>
          <a:p>
            <a:pPr lvl="1" algn="l" rtl="0">
              <a:defRPr/>
            </a:pPr>
            <a:r>
              <a:rPr lang="en-US" sz="3200" b="1" dirty="0">
                <a:solidFill>
                  <a:schemeClr val="tx2"/>
                </a:solidFill>
              </a:rPr>
              <a:t>Renal cortex (Most superficial layer)  </a:t>
            </a:r>
          </a:p>
          <a:p>
            <a:pPr lvl="1" algn="l" rtl="0">
              <a:defRPr/>
            </a:pPr>
            <a:r>
              <a:rPr lang="en-US" sz="3200" b="1" dirty="0">
                <a:solidFill>
                  <a:schemeClr val="tx2"/>
                </a:solidFill>
              </a:rPr>
              <a:t>Renal medulla </a:t>
            </a:r>
          </a:p>
          <a:p>
            <a:pPr lvl="2" algn="l" rtl="0">
              <a:defRPr/>
            </a:pPr>
            <a:r>
              <a:rPr lang="en-US" sz="2800" b="1" dirty="0">
                <a:solidFill>
                  <a:schemeClr val="tx2"/>
                </a:solidFill>
              </a:rPr>
              <a:t>Renal pyramids (drain into the calyx) </a:t>
            </a:r>
          </a:p>
          <a:p>
            <a:pPr lvl="1" algn="l" rtl="0">
              <a:defRPr/>
            </a:pPr>
            <a:r>
              <a:rPr lang="en-US" sz="3200" b="1" dirty="0">
                <a:solidFill>
                  <a:schemeClr val="tx2"/>
                </a:solidFill>
              </a:rPr>
              <a:t>Renal pelvis </a:t>
            </a:r>
          </a:p>
          <a:p>
            <a:pPr lvl="2" algn="l" rtl="0">
              <a:defRPr/>
            </a:pPr>
            <a:r>
              <a:rPr lang="en-US" sz="2800" b="1" dirty="0">
                <a:solidFill>
                  <a:schemeClr val="tx2"/>
                </a:solidFill>
              </a:rPr>
              <a:t>Calyx (drains into </a:t>
            </a:r>
            <a:r>
              <a:rPr lang="en-US" sz="2800" b="1" dirty="0" err="1">
                <a:solidFill>
                  <a:schemeClr val="tx2"/>
                </a:solidFill>
              </a:rPr>
              <a:t>hylus</a:t>
            </a:r>
            <a:r>
              <a:rPr lang="en-US" sz="2800" b="1" dirty="0">
                <a:solidFill>
                  <a:schemeClr val="tx2"/>
                </a:solidFill>
              </a:rPr>
              <a:t> </a:t>
            </a:r>
            <a:r>
              <a:rPr lang="en-US" sz="2800" b="1" dirty="0">
                <a:solidFill>
                  <a:schemeClr val="tx2"/>
                </a:solidFill>
                <a:sym typeface="Wingdings" pitchFamily="2" charset="2"/>
              </a:rPr>
              <a:t> </a:t>
            </a:r>
            <a:r>
              <a:rPr lang="en-US" sz="2800" b="1" dirty="0" err="1">
                <a:solidFill>
                  <a:schemeClr val="tx2"/>
                </a:solidFill>
                <a:sym typeface="Wingdings" pitchFamily="2" charset="2"/>
              </a:rPr>
              <a:t>ureter</a:t>
            </a:r>
            <a:r>
              <a:rPr lang="en-US" sz="2800" b="1" dirty="0">
                <a:solidFill>
                  <a:schemeClr val="tx2"/>
                </a:solidFill>
              </a:rPr>
              <a:t>)</a:t>
            </a:r>
          </a:p>
          <a:p>
            <a:pPr lvl="1" algn="l" rtl="0">
              <a:buNone/>
              <a:defRPr/>
            </a:pPr>
            <a:endParaRPr lang="en-US" sz="3200" b="1" dirty="0">
              <a:solidFill>
                <a:schemeClr val="tx2"/>
              </a:solidFill>
            </a:endParaRPr>
          </a:p>
          <a:p>
            <a:pPr lvl="1" algn="l" rtl="0">
              <a:defRPr/>
            </a:pPr>
            <a:r>
              <a:rPr lang="en-US" sz="3200" b="1" dirty="0" err="1">
                <a:solidFill>
                  <a:schemeClr val="tx2"/>
                </a:solidFill>
              </a:rPr>
              <a:t>Ureter</a:t>
            </a:r>
            <a:endParaRPr lang="en-US" sz="3200" b="1" dirty="0">
              <a:solidFill>
                <a:schemeClr val="tx2"/>
              </a:solidFill>
            </a:endParaRPr>
          </a:p>
          <a:p>
            <a:pPr algn="l"/>
            <a:endParaRPr lang="ar-SA" sz="36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Shot006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5809" y="1014714"/>
            <a:ext cx="6552381" cy="4828572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C400E2-1E1E-7E23-8BC5-62646F7EA4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065448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4" name="Picture 7"/>
          <p:cNvPicPr>
            <a:picLocks noChangeAspect="1" noChangeArrowheads="1"/>
          </p:cNvPicPr>
          <p:nvPr/>
        </p:nvPicPr>
        <p:blipFill>
          <a:blip r:embed="rId3"/>
          <a:srcRect l="33333" t="13725" b="6863"/>
          <a:stretch>
            <a:fillRect/>
          </a:stretch>
        </p:blipFill>
        <p:spPr bwMode="auto">
          <a:xfrm>
            <a:off x="1662113" y="1676399"/>
            <a:ext cx="6096000" cy="4778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sz="6000" b="1" i="1"/>
              <a:t>Congenital Renal Anomalies</a:t>
            </a:r>
            <a:endParaRPr lang="ar-SA" sz="6000" b="1" i="1" dirty="0"/>
          </a:p>
        </p:txBody>
      </p:sp>
      <p:sp>
        <p:nvSpPr>
          <p:cNvPr id="4" name="عنصر نائب للمحتوى 3"/>
          <p:cNvSpPr>
            <a:spLocks noGrp="1"/>
          </p:cNvSpPr>
          <p:nvPr>
            <p:ph sz="half" idx="1"/>
          </p:nvPr>
        </p:nvSpPr>
        <p:spPr>
          <a:xfrm>
            <a:off x="381000" y="1411552"/>
            <a:ext cx="6477000" cy="4379647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chemeClr val="tx2"/>
                </a:solidFill>
              </a:rPr>
              <a:t>Renal dysplasia</a:t>
            </a: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Renal </a:t>
            </a:r>
            <a:r>
              <a:rPr lang="en-US" b="1" dirty="0" err="1">
                <a:solidFill>
                  <a:schemeClr val="tx2"/>
                </a:solidFill>
              </a:rPr>
              <a:t>hypoplasia</a:t>
            </a:r>
            <a:endParaRPr lang="en-US" b="1" dirty="0">
              <a:solidFill>
                <a:schemeClr val="tx2"/>
              </a:solidFill>
            </a:endParaRP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Renal aplasia agenesis</a:t>
            </a:r>
          </a:p>
          <a:p>
            <a:r>
              <a:rPr lang="en-US" b="1" dirty="0">
                <a:solidFill>
                  <a:schemeClr val="tx2"/>
                </a:solidFill>
              </a:rPr>
              <a:t>Horseshoe kidney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ectopic kidney Pelvic kidney –cross ectopic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Polycystic kidney disease</a:t>
            </a:r>
            <a:endParaRPr lang="en-US" b="1" dirty="0">
              <a:solidFill>
                <a:schemeClr val="tx2"/>
              </a:solidFill>
            </a:endParaRPr>
          </a:p>
          <a:p>
            <a:pPr algn="l" rtl="0"/>
            <a:r>
              <a:rPr lang="en-US" b="1" dirty="0">
                <a:solidFill>
                  <a:schemeClr val="tx2"/>
                </a:solidFill>
              </a:rPr>
              <a:t>Ureteropelvic Junction Obstruction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Aberrant vessels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Ectopic ureters</a:t>
            </a:r>
          </a:p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Ureteroceles</a:t>
            </a:r>
            <a:endParaRPr lang="en-US" b="1" dirty="0">
              <a:solidFill>
                <a:schemeClr val="tx2"/>
              </a:solidFill>
            </a:endParaRPr>
          </a:p>
          <a:p>
            <a:pPr algn="l" rtl="0"/>
            <a:r>
              <a:rPr lang="en-US" b="1" dirty="0" err="1">
                <a:solidFill>
                  <a:schemeClr val="tx2"/>
                </a:solidFill>
              </a:rPr>
              <a:t>Vesicoureteral</a:t>
            </a:r>
            <a:r>
              <a:rPr lang="en-US" b="1" dirty="0">
                <a:solidFill>
                  <a:schemeClr val="tx2"/>
                </a:solidFill>
              </a:rPr>
              <a:t> reflux	</a:t>
            </a:r>
          </a:p>
        </p:txBody>
      </p:sp>
      <p:sp>
        <p:nvSpPr>
          <p:cNvPr id="5" name="عنصر نائب للمحتوى 4"/>
          <p:cNvSpPr>
            <a:spLocks noGrp="1"/>
          </p:cNvSpPr>
          <p:nvPr>
            <p:ph sz="half" idx="2"/>
          </p:nvPr>
        </p:nvSpPr>
        <p:spPr>
          <a:xfrm>
            <a:off x="7239000" y="1411553"/>
            <a:ext cx="1524000" cy="3231654"/>
          </a:xfrm>
        </p:spPr>
        <p:txBody>
          <a:bodyPr>
            <a:normAutofit/>
          </a:bodyPr>
          <a:lstStyle/>
          <a:p>
            <a:pPr algn="l"/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BAD97-4DF6-6A2E-1010-4E7C4476B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ctrTitle"/>
          </p:nvPr>
        </p:nvSpPr>
        <p:spPr>
          <a:xfrm>
            <a:off x="685800" y="2362200"/>
            <a:ext cx="7043208" cy="1523494"/>
          </a:xfrm>
        </p:spPr>
        <p:txBody>
          <a:bodyPr/>
          <a:lstStyle/>
          <a:p>
            <a:pPr algn="ctr"/>
            <a:endParaRPr lang="ar-SA" sz="6600" b="1" dirty="0"/>
          </a:p>
        </p:txBody>
      </p:sp>
      <p:sp>
        <p:nvSpPr>
          <p:cNvPr id="3" name="عنوان فرعي 2"/>
          <p:cNvSpPr>
            <a:spLocks noGrp="1"/>
          </p:cNvSpPr>
          <p:nvPr>
            <p:ph type="subTitle" idx="1"/>
          </p:nvPr>
        </p:nvSpPr>
        <p:spPr>
          <a:xfrm>
            <a:off x="914400" y="6096000"/>
            <a:ext cx="7043208" cy="461665"/>
          </a:xfrm>
        </p:spPr>
        <p:txBody>
          <a:bodyPr/>
          <a:lstStyle/>
          <a:p>
            <a:endParaRPr lang="ar-SA" dirty="0"/>
          </a:p>
        </p:txBody>
      </p:sp>
      <p:sp>
        <p:nvSpPr>
          <p:cNvPr id="4" name="عنصر نائب للنص 3"/>
          <p:cNvSpPr>
            <a:spLocks noGrp="1"/>
          </p:cNvSpPr>
          <p:nvPr>
            <p:ph type="body" sz="quarter" idx="10"/>
          </p:nvPr>
        </p:nvSpPr>
        <p:spPr>
          <a:xfrm>
            <a:off x="0" y="5473006"/>
            <a:ext cx="7690114" cy="1384994"/>
          </a:xfrm>
        </p:spPr>
        <p:txBody>
          <a:bodyPr/>
          <a:lstStyle/>
          <a:p>
            <a:endParaRPr lang="ar-SA" dirty="0"/>
          </a:p>
        </p:txBody>
      </p:sp>
      <p:pic>
        <p:nvPicPr>
          <p:cNvPr id="5" name="Picture 4" descr="ScreenShot019.bmp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762000"/>
            <a:ext cx="8077200" cy="5181600"/>
          </a:xfrm>
          <a:prstGeom prst="rect">
            <a:avLst/>
          </a:prstGeom>
        </p:spPr>
      </p:pic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36C10F-28C9-442B-B4E8-B9B97DDE1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EMBERYOLOGY </a:t>
            </a:r>
          </a:p>
        </p:txBody>
      </p:sp>
      <p:pic>
        <p:nvPicPr>
          <p:cNvPr id="4" name="Video_2021-01-05_191424">
            <a:hlinkClick r:id="" action="ppaction://media"/>
            <a:extLst>
              <a:ext uri="{FF2B5EF4-FFF2-40B4-BE49-F238E27FC236}">
                <a16:creationId xmlns:a16="http://schemas.microsoft.com/office/drawing/2014/main" id="{3B82A714-84A8-4B6B-854F-6C2178A5A055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651000" y="1825625"/>
            <a:ext cx="5840413" cy="4351338"/>
          </a:xfr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A3361F-0395-2FCA-0064-FB4250E4B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4236582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583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000" b="1" dirty="0"/>
              <a:t>Horseshoe Kidney</a:t>
            </a:r>
            <a:endParaRPr lang="ar-SA" sz="40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825937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2800" b="1" dirty="0"/>
              <a:t>Fusion of the lower poles of the kidneys midline</a:t>
            </a:r>
          </a:p>
          <a:p>
            <a:pPr algn="l">
              <a:buNone/>
            </a:pPr>
            <a:r>
              <a:rPr lang="en-US" sz="2800" b="1" dirty="0"/>
              <a:t>1/400 births.  Seen in 7% of patients with Turner syndrome.  </a:t>
            </a:r>
          </a:p>
          <a:p>
            <a:pPr algn="l">
              <a:buNone/>
            </a:pPr>
            <a:r>
              <a:rPr lang="en-US" sz="2800" b="1" dirty="0" err="1"/>
              <a:t>Wilms</a:t>
            </a:r>
            <a:r>
              <a:rPr lang="en-US" sz="2800" b="1" dirty="0"/>
              <a:t> tumors are 4x more frequent than in general population.  Other complications include obstructive </a:t>
            </a:r>
            <a:r>
              <a:rPr lang="en-US" sz="2800" b="1" dirty="0" err="1"/>
              <a:t>uropathy</a:t>
            </a:r>
            <a:r>
              <a:rPr lang="en-US" sz="2800" b="1" dirty="0"/>
              <a:t>, related to </a:t>
            </a:r>
            <a:r>
              <a:rPr lang="en-US" sz="2800" b="1" dirty="0" err="1"/>
              <a:t>ureteropelvic</a:t>
            </a:r>
            <a:r>
              <a:rPr lang="en-US" sz="2800" b="1" dirty="0"/>
              <a:t> junction obstruction, calculi and urinary tract infections.  </a:t>
            </a:r>
          </a:p>
          <a:p>
            <a:pPr algn="l">
              <a:buNone/>
            </a:pPr>
            <a:r>
              <a:rPr lang="en-US" sz="2800" b="1" dirty="0"/>
              <a:t>Renal function is generally normal.   </a:t>
            </a:r>
          </a:p>
          <a:p>
            <a:pPr algn="l">
              <a:buNone/>
            </a:pPr>
            <a:endParaRPr lang="ar-SA" sz="2800" b="1" dirty="0"/>
          </a:p>
        </p:txBody>
      </p:sp>
    </p:spTree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 rot="16200000">
            <a:off x="1347641" y="1825625"/>
            <a:ext cx="2448218" cy="4351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Content Placeholder 4" descr="ScreenShot042.bmp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638800" y="2895600"/>
            <a:ext cx="3109119" cy="2448219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86BC3B7-7661-C24A-56CE-A5177E1D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19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7" descr="Image 34Kb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04800" y="304800"/>
            <a:ext cx="8077200" cy="6262688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990600"/>
            <a:ext cx="259080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Content Placeholder 4" descr="ScreenShot032.bmp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186036" y="2893569"/>
            <a:ext cx="2772428" cy="2215449"/>
          </a:xfrm>
        </p:spPr>
      </p:pic>
      <p:pic>
        <p:nvPicPr>
          <p:cNvPr id="6" name="Picture 5" descr="ScreenShot033.bmp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14400" y="3276600"/>
            <a:ext cx="2000000" cy="3276191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402BC0-B843-5217-5FD3-B1E7FCA33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21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 rot="5400000">
            <a:off x="628650" y="2633988"/>
            <a:ext cx="3886200" cy="2734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Content Placeholder 4" descr="ScreenShot029.bmp"/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5204944" y="2362200"/>
            <a:ext cx="2872255" cy="3352800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1BCDD3F-6D88-4B05-ADC8-F9D5D335E8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E6D795-E6BE-4668-88C5-86643413970B}" type="slidenum">
              <a:rPr lang="en-US" smtClean="0"/>
              <a:t>22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67C507-CD74-E239-6608-58CA611445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7200" b="1" dirty="0"/>
              <a:t>Renal cyst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152469-7B73-AE50-EBEA-CDEC8B00BF98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381000" y="1690688"/>
            <a:ext cx="8382000" cy="2500312"/>
          </a:xfrm>
        </p:spPr>
        <p:txBody>
          <a:bodyPr>
            <a:normAutofit/>
          </a:bodyPr>
          <a:lstStyle/>
          <a:p>
            <a:r>
              <a:rPr lang="en-US" sz="4800" b="1" dirty="0"/>
              <a:t>Sporadic</a:t>
            </a:r>
          </a:p>
          <a:p>
            <a:r>
              <a:rPr lang="en-US" sz="4800" b="1" dirty="0" err="1"/>
              <a:t>Aquired</a:t>
            </a:r>
            <a:endParaRPr lang="en-US" sz="4800" b="1" dirty="0"/>
          </a:p>
          <a:p>
            <a:r>
              <a:rPr lang="en-US" sz="4800" b="1" dirty="0"/>
              <a:t>genetic</a:t>
            </a:r>
          </a:p>
        </p:txBody>
      </p:sp>
    </p:spTree>
    <p:extLst>
      <p:ext uri="{BB962C8B-B14F-4D97-AF65-F5344CB8AC3E}">
        <p14:creationId xmlns:p14="http://schemas.microsoft.com/office/powerpoint/2010/main" val="3151012563"/>
      </p:ext>
    </p:extLst>
  </p:cSld>
  <p:clrMapOvr>
    <a:masterClrMapping/>
  </p:clrMapOvr>
  <p:transition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b="1" dirty="0"/>
              <a:t>C</a:t>
            </a:r>
            <a:r>
              <a:rPr sz="4800" b="1" dirty="0"/>
              <a:t>ongenital cystic kidney</a:t>
            </a:r>
            <a:endParaRPr lang="ar-SA" sz="48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693319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200" b="1" dirty="0" err="1"/>
              <a:t>Autosomal</a:t>
            </a:r>
            <a:r>
              <a:rPr lang="en-US" sz="3200" b="1" dirty="0"/>
              <a:t> dominant</a:t>
            </a:r>
          </a:p>
          <a:p>
            <a:pPr algn="l" rtl="0"/>
            <a:r>
              <a:rPr lang="en-US" sz="3200" b="1" dirty="0"/>
              <a:t>Abdominal mass</a:t>
            </a:r>
          </a:p>
          <a:p>
            <a:pPr algn="l" rtl="0"/>
            <a:r>
              <a:rPr lang="en-US" sz="3200" b="1" dirty="0" err="1"/>
              <a:t>Haematurea</a:t>
            </a:r>
            <a:endParaRPr lang="en-US" sz="3200" b="1" dirty="0"/>
          </a:p>
          <a:p>
            <a:pPr algn="l" rtl="0"/>
            <a:r>
              <a:rPr lang="en-US" sz="3200" b="1" dirty="0"/>
              <a:t>Infection</a:t>
            </a:r>
          </a:p>
          <a:p>
            <a:pPr algn="l" rtl="0"/>
            <a:r>
              <a:rPr lang="en-US" sz="3200" b="1" dirty="0"/>
              <a:t>Hypertension</a:t>
            </a:r>
          </a:p>
          <a:p>
            <a:pPr algn="l" rtl="0"/>
            <a:r>
              <a:rPr lang="en-US" sz="3200" b="1" dirty="0" err="1"/>
              <a:t>Uraemia</a:t>
            </a:r>
            <a:endParaRPr lang="en-US" sz="3200" b="1" dirty="0"/>
          </a:p>
          <a:p>
            <a:pPr algn="l" rtl="0"/>
            <a:r>
              <a:rPr lang="en-US" sz="3200" b="1" dirty="0"/>
              <a:t>Conservative </a:t>
            </a:r>
            <a:r>
              <a:rPr lang="en-US" sz="3200" b="1" dirty="0" err="1"/>
              <a:t>vs</a:t>
            </a:r>
            <a:r>
              <a:rPr lang="en-US" sz="3200" b="1" dirty="0"/>
              <a:t> transplant</a:t>
            </a:r>
            <a:endParaRPr lang="ar-SA" sz="3200" b="1" dirty="0"/>
          </a:p>
        </p:txBody>
      </p:sp>
    </p:spTree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/>
              <a:t>H</a:t>
            </a:r>
            <a:r>
              <a:rPr sz="4000" b="1" i="1" u="sng" dirty="0"/>
              <a:t>ydronephrosis</a:t>
            </a:r>
            <a:endParaRPr lang="ar-SA" sz="4000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412968"/>
          </a:xfrm>
        </p:spPr>
        <p:txBody>
          <a:bodyPr>
            <a:normAutofit/>
          </a:bodyPr>
          <a:lstStyle/>
          <a:p>
            <a:pPr algn="l"/>
            <a:r>
              <a:rPr lang="en-US" sz="2800" b="1" dirty="0"/>
              <a:t>It is an aseptic </a:t>
            </a:r>
            <a:r>
              <a:rPr lang="en-US" sz="2800" b="1" dirty="0" err="1"/>
              <a:t>dilitation</a:t>
            </a:r>
            <a:r>
              <a:rPr lang="en-US" sz="2800" b="1" dirty="0"/>
              <a:t> of the PCS of the kidney due to back pressure  by either obstruction or </a:t>
            </a:r>
            <a:r>
              <a:rPr lang="en-US" sz="2800" b="1" dirty="0" err="1"/>
              <a:t>megaureter</a:t>
            </a:r>
            <a:r>
              <a:rPr lang="en-US" sz="2800" b="1" dirty="0"/>
              <a:t> or reflux effect</a:t>
            </a:r>
          </a:p>
          <a:p>
            <a:pPr algn="l"/>
            <a:r>
              <a:rPr lang="en-US" sz="2800" b="1" dirty="0"/>
              <a:t>It could be </a:t>
            </a:r>
            <a:r>
              <a:rPr lang="en-US" sz="2800" b="1" dirty="0" err="1"/>
              <a:t>uni</a:t>
            </a:r>
            <a:r>
              <a:rPr lang="en-US" sz="2800" b="1" dirty="0"/>
              <a:t> or bilateral</a:t>
            </a:r>
          </a:p>
          <a:p>
            <a:pPr algn="l"/>
            <a:endParaRPr lang="ar-SA" sz="2800" b="1" dirty="0"/>
          </a:p>
        </p:txBody>
      </p:sp>
    </p:spTree>
  </p:cSld>
  <p:clrMapOvr>
    <a:masterClrMapping/>
  </p:clrMapOvr>
  <p:transition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10" descr="c8-5_g50_im_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295400" y="1295400"/>
            <a:ext cx="6096000" cy="457200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causes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121402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/>
              <a:t>Stone</a:t>
            </a:r>
          </a:p>
          <a:p>
            <a:pPr algn="l" rtl="0"/>
            <a:r>
              <a:rPr lang="en-US" sz="2800" b="1" dirty="0"/>
              <a:t>Tumors</a:t>
            </a:r>
          </a:p>
          <a:p>
            <a:pPr algn="l" rtl="0"/>
            <a:r>
              <a:rPr lang="en-US" sz="2800" b="1" dirty="0" err="1"/>
              <a:t>Inflamatory</a:t>
            </a:r>
            <a:r>
              <a:rPr lang="en-US" sz="2800" b="1" dirty="0"/>
              <a:t> stricture</a:t>
            </a:r>
          </a:p>
          <a:p>
            <a:pPr algn="l" rtl="0"/>
            <a:r>
              <a:rPr lang="en-US" sz="2800" b="1" dirty="0"/>
              <a:t>Infection </a:t>
            </a:r>
            <a:r>
              <a:rPr lang="en-US" sz="2800" b="1" dirty="0" err="1"/>
              <a:t>TB,bilharziasis</a:t>
            </a:r>
            <a:endParaRPr lang="en-US" sz="2800" b="1" dirty="0"/>
          </a:p>
          <a:p>
            <a:pPr algn="l" rtl="0"/>
            <a:r>
              <a:rPr lang="en-US" sz="2800" b="1" dirty="0"/>
              <a:t>PUJ obstruction</a:t>
            </a:r>
          </a:p>
          <a:p>
            <a:pPr algn="l" rtl="0"/>
            <a:r>
              <a:rPr lang="ar-IQ" sz="2800" b="1" dirty="0"/>
              <a:t>  </a:t>
            </a:r>
            <a:r>
              <a:rPr lang="en-US" sz="2800" b="1" dirty="0"/>
              <a:t>reflux </a:t>
            </a:r>
            <a:r>
              <a:rPr lang="en-US" sz="2800" b="1" dirty="0" err="1"/>
              <a:t>orUretrocele</a:t>
            </a:r>
            <a:endParaRPr lang="en-US" sz="2800" b="1" dirty="0"/>
          </a:p>
          <a:p>
            <a:pPr algn="l" rtl="0"/>
            <a:r>
              <a:rPr lang="en-US" sz="2800" b="1" dirty="0"/>
              <a:t>Obstruction of the </a:t>
            </a:r>
            <a:r>
              <a:rPr lang="en-US" sz="2800" b="1" dirty="0" err="1"/>
              <a:t>ureter</a:t>
            </a:r>
            <a:r>
              <a:rPr lang="en-US" sz="2800" b="1" dirty="0"/>
              <a:t> from </a:t>
            </a:r>
            <a:r>
              <a:rPr lang="en-US" sz="2800" b="1" dirty="0" err="1"/>
              <a:t>outside,tumor</a:t>
            </a:r>
            <a:r>
              <a:rPr lang="en-US" sz="2800" b="1" dirty="0"/>
              <a:t> fibrosis</a:t>
            </a:r>
          </a:p>
          <a:p>
            <a:pPr algn="l" rtl="0"/>
            <a:r>
              <a:rPr lang="en-US" sz="2800" b="1" dirty="0"/>
              <a:t>For bilateral </a:t>
            </a:r>
            <a:r>
              <a:rPr lang="en-US" sz="2800" b="1" dirty="0" err="1"/>
              <a:t>hydro,urethral</a:t>
            </a:r>
            <a:r>
              <a:rPr lang="en-US" sz="2800" b="1" dirty="0"/>
              <a:t> </a:t>
            </a:r>
            <a:r>
              <a:rPr lang="en-US" sz="2800" b="1" dirty="0" err="1"/>
              <a:t>stricture,BPH,meatal</a:t>
            </a:r>
            <a:r>
              <a:rPr lang="en-US" sz="2800" b="1" dirty="0"/>
              <a:t> </a:t>
            </a:r>
            <a:r>
              <a:rPr lang="en-US" sz="2800" b="1" dirty="0" err="1"/>
              <a:t>stenosis</a:t>
            </a:r>
            <a:endParaRPr lang="ar-SA" sz="2800" b="1" dirty="0"/>
          </a:p>
        </p:txBody>
      </p:sp>
    </p:spTree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</a:t>
            </a:r>
            <a:r>
              <a:t>linical features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04800" y="1447800"/>
            <a:ext cx="8382000" cy="3151632"/>
          </a:xfrm>
        </p:spPr>
        <p:txBody>
          <a:bodyPr>
            <a:normAutofit/>
          </a:bodyPr>
          <a:lstStyle/>
          <a:p>
            <a:pPr algn="l" rtl="0">
              <a:buFont typeface="Arial" pitchFamily="34" charset="0"/>
              <a:buChar char="•"/>
            </a:pPr>
            <a:r>
              <a:rPr lang="en-US" sz="2800" b="1" dirty="0"/>
              <a:t>asymptomatic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800" b="1" dirty="0"/>
              <a:t>Pain dull or colic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800" b="1" dirty="0"/>
              <a:t>Swelling of the loin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800" b="1" dirty="0"/>
              <a:t>Abscess formation</a:t>
            </a:r>
          </a:p>
          <a:p>
            <a:pPr algn="l" rtl="0">
              <a:buFont typeface="Arial" pitchFamily="34" charset="0"/>
              <a:buChar char="•"/>
            </a:pPr>
            <a:r>
              <a:rPr lang="en-US" sz="2800" b="1" dirty="0"/>
              <a:t>Renal failure if bilateral</a:t>
            </a:r>
          </a:p>
          <a:p>
            <a:pPr algn="l" rtl="0">
              <a:buFont typeface="Arial" pitchFamily="34" charset="0"/>
              <a:buChar char="•"/>
            </a:pPr>
            <a:endParaRPr lang="ar-SA" sz="2800" b="1" dirty="0"/>
          </a:p>
        </p:txBody>
      </p:sp>
    </p:spTree>
  </p:cSld>
  <p:clrMapOvr>
    <a:masterClrMapping/>
  </p:clrMapOvr>
  <p:transition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diagnosis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693319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/>
              <a:t>Urine exam</a:t>
            </a:r>
          </a:p>
          <a:p>
            <a:pPr algn="l" rtl="0"/>
            <a:r>
              <a:rPr lang="en-US" sz="2800" b="1" dirty="0"/>
              <a:t>Urine C&amp;S</a:t>
            </a:r>
          </a:p>
          <a:p>
            <a:pPr algn="l" rtl="0"/>
            <a:r>
              <a:rPr lang="en-US" sz="2800" b="1" dirty="0"/>
              <a:t>Ultrasound</a:t>
            </a:r>
          </a:p>
          <a:p>
            <a:pPr algn="l" rtl="0"/>
            <a:r>
              <a:rPr lang="en-US" sz="2800" b="1" dirty="0"/>
              <a:t>IVU,CT,MRI</a:t>
            </a:r>
          </a:p>
          <a:p>
            <a:pPr algn="l" rtl="0"/>
            <a:r>
              <a:rPr lang="en-US" sz="2800" b="1" dirty="0" err="1"/>
              <a:t>Radioisotop</a:t>
            </a:r>
            <a:r>
              <a:rPr lang="en-US" sz="2800" b="1" dirty="0"/>
              <a:t> scan DTPA ,DMSA,MAG3</a:t>
            </a:r>
          </a:p>
          <a:p>
            <a:pPr algn="l" rtl="0"/>
            <a:r>
              <a:rPr lang="en-US" sz="2800" b="1" dirty="0"/>
              <a:t>Endoscopy</a:t>
            </a:r>
          </a:p>
          <a:p>
            <a:pPr algn="l" rtl="0"/>
            <a:r>
              <a:rPr lang="en-US" sz="2800" b="1" dirty="0"/>
              <a:t>Pressure test</a:t>
            </a:r>
            <a:endParaRPr lang="ar-SA" sz="2800" b="1" dirty="0"/>
          </a:p>
        </p:txBody>
      </p:sp>
    </p:spTree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5" descr="SGUF1104&amp;SessionID=59CEB6GGXJHKQLDM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28875" y="1881188"/>
            <a:ext cx="4286250" cy="309562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" name="Picture 5" descr="sfu_grad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81000" y="1981200"/>
            <a:ext cx="8534400" cy="3673475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 err="1"/>
              <a:t>Vesicoureteric</a:t>
            </a:r>
            <a:r>
              <a:rPr lang="en-US" b="1" i="1" u="sng" dirty="0"/>
              <a:t> reflux</a:t>
            </a:r>
            <a:endParaRPr lang="ar-SA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5367623"/>
          </a:xfrm>
        </p:spPr>
        <p:txBody>
          <a:bodyPr>
            <a:normAutofit fontScale="92500" lnSpcReduction="10000"/>
          </a:bodyPr>
          <a:lstStyle/>
          <a:p>
            <a:pPr algn="l" rtl="0">
              <a:lnSpc>
                <a:spcPct val="80000"/>
              </a:lnSpc>
            </a:pPr>
            <a:r>
              <a:rPr lang="en-US" sz="3200" dirty="0"/>
              <a:t>An etiology in 9% of individuals with </a:t>
            </a:r>
            <a:r>
              <a:rPr lang="en-US" sz="3200" dirty="0" err="1"/>
              <a:t>hydronephrosis</a:t>
            </a:r>
            <a:r>
              <a:rPr lang="en-US" sz="3200" dirty="0"/>
              <a:t>.  Predisposes individuals to chronic renal failure.  </a:t>
            </a:r>
          </a:p>
          <a:p>
            <a:pPr algn="l" rtl="0">
              <a:lnSpc>
                <a:spcPct val="80000"/>
              </a:lnSpc>
            </a:pPr>
            <a:r>
              <a:rPr lang="en-US" sz="3200" dirty="0"/>
              <a:t>Best evaluated by voiding </a:t>
            </a:r>
            <a:r>
              <a:rPr lang="en-US" sz="3200" dirty="0" err="1"/>
              <a:t>cysturethrogram</a:t>
            </a:r>
            <a:r>
              <a:rPr lang="en-US" sz="3200" dirty="0"/>
              <a:t> (VCUG).  </a:t>
            </a:r>
          </a:p>
          <a:p>
            <a:pPr algn="l" rtl="0">
              <a:lnSpc>
                <a:spcPct val="80000"/>
              </a:lnSpc>
            </a:pPr>
            <a:r>
              <a:rPr lang="en-US" sz="3200" dirty="0"/>
              <a:t>Grade I- </a:t>
            </a:r>
            <a:r>
              <a:rPr lang="en-US" sz="3200" dirty="0" err="1"/>
              <a:t>Ureter</a:t>
            </a:r>
            <a:r>
              <a:rPr lang="en-US" sz="3200" dirty="0"/>
              <a:t> only </a:t>
            </a:r>
          </a:p>
          <a:p>
            <a:pPr algn="l" rtl="0">
              <a:lnSpc>
                <a:spcPct val="80000"/>
              </a:lnSpc>
            </a:pPr>
            <a:r>
              <a:rPr lang="en-US" sz="3200" dirty="0"/>
              <a:t>Grade II - </a:t>
            </a:r>
            <a:r>
              <a:rPr lang="en-US" sz="3200" dirty="0" err="1"/>
              <a:t>Ureter</a:t>
            </a:r>
            <a:r>
              <a:rPr lang="en-US" sz="3200" dirty="0"/>
              <a:t>, renal pelvis, calyces without dilatation </a:t>
            </a:r>
          </a:p>
          <a:p>
            <a:pPr algn="l" rtl="0">
              <a:lnSpc>
                <a:spcPct val="80000"/>
              </a:lnSpc>
            </a:pPr>
            <a:r>
              <a:rPr lang="en-US" sz="3200" dirty="0"/>
              <a:t>Grade III - Dilatation or </a:t>
            </a:r>
            <a:r>
              <a:rPr lang="en-US" sz="3200" dirty="0" err="1"/>
              <a:t>tortuosity</a:t>
            </a:r>
            <a:r>
              <a:rPr lang="en-US" sz="3200" dirty="0"/>
              <a:t> of </a:t>
            </a:r>
            <a:r>
              <a:rPr lang="en-US" sz="3200" dirty="0" err="1"/>
              <a:t>ureter</a:t>
            </a:r>
            <a:r>
              <a:rPr lang="en-US" sz="3200" dirty="0"/>
              <a:t> and/or dilated pelvis </a:t>
            </a:r>
          </a:p>
          <a:p>
            <a:pPr algn="l" rtl="0">
              <a:lnSpc>
                <a:spcPct val="80000"/>
              </a:lnSpc>
            </a:pPr>
            <a:r>
              <a:rPr lang="en-US" sz="3200" dirty="0"/>
              <a:t>Grade IV - Shape of calyces maintained but dilated </a:t>
            </a:r>
          </a:p>
          <a:p>
            <a:pPr algn="l" rtl="0">
              <a:lnSpc>
                <a:spcPct val="80000"/>
              </a:lnSpc>
            </a:pPr>
            <a:r>
              <a:rPr lang="en-US" sz="3200" dirty="0"/>
              <a:t>Grade V - Gross dilation of collecting system </a:t>
            </a:r>
          </a:p>
          <a:p>
            <a:pPr algn="l" rtl="0">
              <a:lnSpc>
                <a:spcPct val="80000"/>
              </a:lnSpc>
            </a:pPr>
            <a:r>
              <a:rPr lang="en-US" sz="3200" dirty="0"/>
              <a:t>Management may include prophylactic antibiotics or surgical intervention</a:t>
            </a:r>
          </a:p>
          <a:p>
            <a:pPr algn="l">
              <a:lnSpc>
                <a:spcPct val="80000"/>
              </a:lnSpc>
            </a:pPr>
            <a:endParaRPr lang="en-US" sz="3200" dirty="0"/>
          </a:p>
          <a:p>
            <a:pPr algn="l"/>
            <a:endParaRPr lang="ar-SA" sz="3200" dirty="0"/>
          </a:p>
        </p:txBody>
      </p:sp>
    </p:spTree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400" b="1" dirty="0"/>
              <a:t>treatment</a:t>
            </a:r>
            <a:endParaRPr lang="ar-SA" sz="4400" b="1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053144"/>
          </a:xfrm>
        </p:spPr>
        <p:txBody>
          <a:bodyPr>
            <a:normAutofit lnSpcReduction="10000"/>
          </a:bodyPr>
          <a:lstStyle/>
          <a:p>
            <a:pPr algn="l" rtl="0"/>
            <a:r>
              <a:rPr lang="en-US" sz="3200" b="1" dirty="0" err="1"/>
              <a:t>Pyloplasty</a:t>
            </a:r>
            <a:endParaRPr lang="en-US" sz="3200" b="1" dirty="0"/>
          </a:p>
          <a:p>
            <a:pPr algn="l" rtl="0"/>
            <a:r>
              <a:rPr lang="en-US" sz="3200" b="1" dirty="0" err="1"/>
              <a:t>Reimplantation</a:t>
            </a:r>
            <a:endParaRPr lang="en-US" sz="3200" b="1" dirty="0"/>
          </a:p>
          <a:p>
            <a:pPr algn="l" rtl="0"/>
            <a:r>
              <a:rPr lang="en-US" sz="3200" b="1" dirty="0"/>
              <a:t>Prostatectomy</a:t>
            </a:r>
          </a:p>
          <a:p>
            <a:pPr algn="l" rtl="0"/>
            <a:r>
              <a:rPr lang="en-US" sz="3200" b="1" dirty="0" err="1"/>
              <a:t>Urethrotomy</a:t>
            </a:r>
            <a:endParaRPr lang="en-US" sz="3200" b="1" dirty="0"/>
          </a:p>
          <a:p>
            <a:pPr algn="l" rtl="0"/>
            <a:r>
              <a:rPr lang="en-US" sz="3200" b="1" dirty="0"/>
              <a:t>Catheter drainage JJ </a:t>
            </a:r>
            <a:r>
              <a:rPr lang="en-US" sz="3200" b="1" dirty="0" err="1"/>
              <a:t>cath,nephrostomy,urethral</a:t>
            </a:r>
            <a:r>
              <a:rPr lang="en-US" sz="3200" b="1" dirty="0"/>
              <a:t> </a:t>
            </a:r>
            <a:r>
              <a:rPr lang="en-US" sz="3200" b="1" dirty="0" err="1"/>
              <a:t>cath</a:t>
            </a:r>
            <a:endParaRPr lang="ar-SA" sz="3200" b="1" dirty="0"/>
          </a:p>
        </p:txBody>
      </p:sp>
    </p:spTree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K</a:t>
            </a:r>
            <a:r>
              <a:rPr b="1" i="1" u="sng" dirty="0"/>
              <a:t>idney infection</a:t>
            </a:r>
            <a:endParaRPr lang="ar-SA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939540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bacteria reach the kidney either from the blood or from the lower part of the urinary system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Common organisms include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E.coli,Gram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negativeor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Proteus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More in females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Progress to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septicaemia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Acute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pyelonephritis,common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type of kidney infection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PRESENTATION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4776692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Fever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Pain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Headache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Nausea 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Urgency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Frequency</a:t>
            </a: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Dysurea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uraemia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INVESTIGATION</a:t>
            </a: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693319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Midstream urine sample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Culture and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senstivity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Ultrasound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Renal function test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Blood culture</a:t>
            </a: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Cystoscope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Contrast study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T</a:t>
            </a:r>
            <a:r>
              <a:rPr b="1" i="1" u="sng" dirty="0"/>
              <a:t>reatment</a:t>
            </a:r>
            <a:endParaRPr lang="ar-SA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1428083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According to C and S antibiotic is given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eg.amoxicillin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and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gentamycin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Treat the cause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marL="171450" marR="0" lvl="0" indent="-17145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Chronic pyelonephritis</a:t>
            </a:r>
            <a:b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44546A">
                    <a:lumMod val="9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</a:br>
            <a:endParaRPr lang="ar-SA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905000"/>
            <a:ext cx="8382000" cy="3276600"/>
          </a:xfrm>
        </p:spPr>
        <p:txBody>
          <a:bodyPr>
            <a:normAutofit/>
          </a:bodyPr>
          <a:lstStyle/>
          <a:p>
            <a:pPr algn="l">
              <a:buNone/>
            </a:pP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Interstial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inflamation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and scaring</a:t>
            </a:r>
          </a:p>
          <a:p>
            <a:pPr algn="l">
              <a:buNone/>
            </a:pP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Pyonephrosis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is a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hydronephrosed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infected kidney</a:t>
            </a:r>
          </a:p>
          <a:p>
            <a:pPr algn="l">
              <a:buNone/>
            </a:pP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Renal carbuncle abscess formation in the kidney parenchyma</a:t>
            </a:r>
          </a:p>
          <a:p>
            <a:pPr algn="l">
              <a:buNone/>
            </a:pP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Perinephric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abscess 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/>
              <a:t>R</a:t>
            </a:r>
            <a:r>
              <a:rPr sz="4000" b="1" i="1" u="sng" dirty="0"/>
              <a:t>enal neoplasm</a:t>
            </a:r>
            <a:endParaRPr lang="ar-SA" sz="4000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068259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Benign tumors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Adenoma</a:t>
            </a: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Angioma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Angiomyolipoma</a:t>
            </a: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omcocytoma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>
          <a:xfrm>
            <a:off x="381000" y="380999"/>
            <a:ext cx="5105400" cy="914401"/>
          </a:xfrm>
        </p:spPr>
        <p:txBody>
          <a:bodyPr>
            <a:normAutofit fontScale="90000"/>
          </a:bodyPr>
          <a:lstStyle/>
          <a:p>
            <a:r>
              <a:rPr lang="en-US" b="1" i="1" u="sng" dirty="0"/>
              <a:t>M</a:t>
            </a:r>
            <a:r>
              <a:rPr b="1" i="1" u="sng" dirty="0"/>
              <a:t>alignant  tumors</a:t>
            </a:r>
            <a:br>
              <a:rPr b="1" i="1" u="sng" dirty="0"/>
            </a:br>
            <a:endParaRPr lang="ar-SA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594830"/>
          </a:xfrm>
        </p:spPr>
        <p:txBody>
          <a:bodyPr>
            <a:normAutofit fontScale="92500" lnSpcReduction="20000"/>
          </a:bodyPr>
          <a:lstStyle/>
          <a:p>
            <a:pPr algn="l">
              <a:buNone/>
            </a:pPr>
            <a:r>
              <a:rPr lang="en-US" sz="2800" b="1" i="1" u="sng" dirty="0">
                <a:solidFill>
                  <a:schemeClr val="tx2">
                    <a:lumMod val="90000"/>
                  </a:schemeClr>
                </a:solidFill>
              </a:rPr>
              <a:t>Wilms tumor</a:t>
            </a:r>
          </a:p>
          <a:p>
            <a:pPr algn="l">
              <a:buNone/>
            </a:pP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>
              <a:buNone/>
            </a:pP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Age below five</a:t>
            </a:r>
          </a:p>
          <a:p>
            <a:pPr algn="l">
              <a:buNone/>
            </a:pP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Lower  pole</a:t>
            </a:r>
          </a:p>
          <a:p>
            <a:pPr algn="l">
              <a:buNone/>
            </a:pP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Unilateral</a:t>
            </a:r>
          </a:p>
          <a:p>
            <a:pPr algn="l">
              <a:buNone/>
            </a:pP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The child present with renal mass</a:t>
            </a:r>
          </a:p>
          <a:p>
            <a:pPr algn="l">
              <a:buNone/>
            </a:pP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Hypertension,</a:t>
            </a:r>
          </a:p>
          <a:p>
            <a:pPr algn="l">
              <a:buNone/>
            </a:pP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haematurea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</a:t>
            </a:r>
          </a:p>
          <a:p>
            <a:pPr algn="l">
              <a:buNone/>
            </a:pP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loin pain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1026" name="Picture 2" descr="C:\Documents and Settings\A\My Documents\My Pictures\19122010043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230438" y="307975"/>
            <a:ext cx="4681537" cy="6242050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2050" name="Picture 2" descr="C:\Documents and Settings\A\My Documents\My Pictures\19122010044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450975" y="1087438"/>
            <a:ext cx="6242050" cy="4681537"/>
          </a:xfrm>
          <a:prstGeom prst="rect">
            <a:avLst/>
          </a:prstGeom>
          <a:noFill/>
        </p:spPr>
      </p:pic>
    </p:spTree>
  </p:cSld>
  <p:clrMapOvr>
    <a:masterClrMapping/>
  </p:clrMapOvr>
  <p:transition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u="sng" dirty="0"/>
              <a:t>D</a:t>
            </a:r>
            <a:r>
              <a:rPr b="1" i="1" u="sng" dirty="0"/>
              <a:t>iagnosis</a:t>
            </a:r>
            <a:endParaRPr lang="ar-SA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609945"/>
          </a:xfrm>
        </p:spPr>
        <p:txBody>
          <a:bodyPr>
            <a:normAutofit/>
          </a:bodyPr>
          <a:lstStyle/>
          <a:p>
            <a:pPr algn="l"/>
            <a:r>
              <a:rPr lang="en-US" sz="2400" b="1" dirty="0">
                <a:solidFill>
                  <a:schemeClr val="tx2">
                    <a:lumMod val="90000"/>
                  </a:schemeClr>
                </a:solidFill>
              </a:rPr>
              <a:t>Ultrasound</a:t>
            </a:r>
          </a:p>
          <a:p>
            <a:pPr algn="l"/>
            <a:r>
              <a:rPr lang="en-US" sz="2400" b="1" dirty="0">
                <a:solidFill>
                  <a:schemeClr val="tx2">
                    <a:lumMod val="90000"/>
                  </a:schemeClr>
                </a:solidFill>
              </a:rPr>
              <a:t>CT , MRI</a:t>
            </a:r>
          </a:p>
          <a:p>
            <a:pPr algn="l"/>
            <a:endParaRPr lang="en-US" sz="2400" b="1" dirty="0">
              <a:solidFill>
                <a:schemeClr val="tx2">
                  <a:lumMod val="90000"/>
                </a:schemeClr>
              </a:solidFill>
            </a:endParaRPr>
          </a:p>
          <a:p>
            <a:pPr algn="l"/>
            <a:r>
              <a:rPr lang="en-US" sz="2400" b="1" dirty="0">
                <a:solidFill>
                  <a:schemeClr val="tx2">
                    <a:lumMod val="90000"/>
                  </a:schemeClr>
                </a:solidFill>
              </a:rPr>
              <a:t>TREATMENT</a:t>
            </a:r>
          </a:p>
          <a:p>
            <a:pPr algn="l"/>
            <a:r>
              <a:rPr lang="en-US" sz="2400" b="1" dirty="0">
                <a:solidFill>
                  <a:schemeClr val="tx2">
                    <a:lumMod val="90000"/>
                  </a:schemeClr>
                </a:solidFill>
              </a:rPr>
              <a:t>Chemotherapy with surgery</a:t>
            </a:r>
            <a:endParaRPr lang="ar-SA" sz="24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2398448"/>
          </a:xfrm>
        </p:spPr>
        <p:txBody>
          <a:bodyPr/>
          <a:lstStyle/>
          <a:p>
            <a:pPr algn="l"/>
            <a:endParaRPr lang="ar-SA" sz="1200" dirty="0">
              <a:solidFill>
                <a:schemeClr val="tx2">
                  <a:lumMod val="90000"/>
                </a:schemeClr>
              </a:solidFill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438400" y="1676400"/>
            <a:ext cx="4038600" cy="3733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ar-SA" dirty="0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33400" y="609600"/>
            <a:ext cx="8001000" cy="6019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b="1" i="1" u="sng" dirty="0">
                <a:solidFill>
                  <a:schemeClr val="tx2">
                    <a:lumMod val="90000"/>
                  </a:schemeClr>
                </a:solidFill>
              </a:rPr>
              <a:t>H</a:t>
            </a:r>
            <a:r>
              <a:rPr sz="4000" b="1" i="1" u="sng" dirty="0">
                <a:solidFill>
                  <a:schemeClr val="tx2">
                    <a:lumMod val="90000"/>
                  </a:schemeClr>
                </a:solidFill>
              </a:rPr>
              <a:t>ypernephroma</a:t>
            </a:r>
            <a:endParaRPr lang="ar-SA" sz="4000" b="1" i="1" u="sng" dirty="0">
              <a:solidFill>
                <a:schemeClr val="tx2">
                  <a:lumMod val="90000"/>
                </a:schemeClr>
              </a:solidFill>
            </a:endParaRPr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04800" y="1371600"/>
            <a:ext cx="8382000" cy="4678204"/>
          </a:xfrm>
        </p:spPr>
        <p:txBody>
          <a:bodyPr>
            <a:normAutofit/>
          </a:bodyPr>
          <a:lstStyle/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Adenocarcinoma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75%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Usually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unilateral,manly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upper pole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More in men</a:t>
            </a: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Presentation,haematurea,mass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pain,rapid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forming </a:t>
            </a:r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varicocele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.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Asymptomatic</a:t>
            </a: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Metastesis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Fever,polycythemia</a:t>
            </a:r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sz="4800" b="1" i="1" u="sng" dirty="0"/>
              <a:t>investigation</a:t>
            </a:r>
            <a:endParaRPr lang="ar-SA" sz="4800" b="1" i="1" u="sng" dirty="0"/>
          </a:p>
        </p:txBody>
      </p:sp>
      <p:sp>
        <p:nvSpPr>
          <p:cNvPr id="3" name="عنصر نائب للنص 2"/>
          <p:cNvSpPr>
            <a:spLocks noGrp="1"/>
          </p:cNvSpPr>
          <p:nvPr>
            <p:ph type="body" sz="quarter" idx="10"/>
          </p:nvPr>
        </p:nvSpPr>
        <p:spPr>
          <a:xfrm>
            <a:off x="381000" y="1411552"/>
            <a:ext cx="8382000" cy="3846248"/>
          </a:xfrm>
        </p:spPr>
        <p:txBody>
          <a:bodyPr>
            <a:normAutofit fontScale="92500" lnSpcReduction="20000"/>
          </a:bodyPr>
          <a:lstStyle/>
          <a:p>
            <a:pPr algn="l" rtl="0"/>
            <a:r>
              <a:rPr lang="en-US" sz="2800" b="1">
                <a:solidFill>
                  <a:schemeClr val="tx2">
                    <a:lumMod val="90000"/>
                  </a:schemeClr>
                </a:solidFill>
              </a:rPr>
              <a:t>CBP,LFT</a:t>
            </a:r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Renal function test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Ultrasound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IVU,CT scan</a:t>
            </a:r>
          </a:p>
          <a:p>
            <a:pPr algn="l" rtl="0"/>
            <a:endParaRPr lang="en-US" sz="2800" b="1" dirty="0">
              <a:solidFill>
                <a:schemeClr val="tx2">
                  <a:lumMod val="90000"/>
                </a:schemeClr>
              </a:solidFill>
            </a:endParaRPr>
          </a:p>
          <a:p>
            <a:pPr algn="l" rtl="0"/>
            <a:r>
              <a:rPr lang="en-US" sz="4300" b="1" i="1" u="sng" dirty="0">
                <a:solidFill>
                  <a:schemeClr val="tx2">
                    <a:lumMod val="90000"/>
                  </a:schemeClr>
                </a:solidFill>
              </a:rPr>
              <a:t>Treatment</a:t>
            </a:r>
            <a:r>
              <a:rPr lang="en-US" sz="3900" b="1" dirty="0">
                <a:solidFill>
                  <a:schemeClr val="tx2">
                    <a:lumMod val="90000"/>
                  </a:schemeClr>
                </a:solidFill>
              </a:rPr>
              <a:t> 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Radical nephrectomy</a:t>
            </a:r>
          </a:p>
          <a:p>
            <a:pPr algn="l" rtl="0"/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Immunotherapy</a:t>
            </a:r>
          </a:p>
          <a:p>
            <a:pPr algn="l" rtl="0"/>
            <a:r>
              <a:rPr lang="en-US" sz="2800" b="1" dirty="0" err="1">
                <a:solidFill>
                  <a:schemeClr val="tx2">
                    <a:lumMod val="90000"/>
                  </a:schemeClr>
                </a:solidFill>
              </a:rPr>
              <a:t>Tyrosin</a:t>
            </a:r>
            <a:r>
              <a:rPr lang="en-US" sz="2800" b="1" dirty="0">
                <a:solidFill>
                  <a:schemeClr val="tx2">
                    <a:lumMod val="90000"/>
                  </a:schemeClr>
                </a:solidFill>
              </a:rPr>
              <a:t> kinase inhibitors</a:t>
            </a:r>
          </a:p>
          <a:p>
            <a:pPr algn="l" rtl="0"/>
            <a:endParaRPr lang="ar-SA" sz="2800" b="1" dirty="0">
              <a:solidFill>
                <a:schemeClr val="tx2">
                  <a:lumMod val="9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TS010286705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99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91436" tIns="45718" rIns="91436" bIns="45718" numCol="1" rtlCol="0" anchor="ctr" anchorCtr="0" compatLnSpc="1">
        <a:prstTxWarp prst="textNoShape">
          <a:avLst/>
        </a:prstTxWarp>
      </a:bodyPr>
      <a:lstStyle>
        <a:defPPr algn="ctr" defTabSz="914099" fontAlgn="base">
          <a:spcBef>
            <a:spcPct val="0"/>
          </a:spcBef>
          <a:spcAft>
            <a:spcPct val="0"/>
          </a:spcAft>
          <a:defRPr sz="2300" dirty="0" smtClean="0">
            <a:solidFill>
              <a:srgbClr val="FFFF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White with Courier font for code slides">
  <a:themeElements>
    <a:clrScheme name="Blue Template-Template">
      <a:dk1>
        <a:srgbClr val="000000"/>
      </a:dk1>
      <a:lt1>
        <a:srgbClr val="FFFFFF"/>
      </a:lt1>
      <a:dk2>
        <a:srgbClr val="050595"/>
      </a:dk2>
      <a:lt2>
        <a:srgbClr val="FFFFFF"/>
      </a:lt2>
      <a:accent1>
        <a:srgbClr val="FFC000"/>
      </a:accent1>
      <a:accent2>
        <a:srgbClr val="3497AE"/>
      </a:accent2>
      <a:accent3>
        <a:srgbClr val="DF8045"/>
      </a:accent3>
      <a:accent4>
        <a:srgbClr val="7DCC2E"/>
      </a:accent4>
      <a:accent5>
        <a:srgbClr val="FF9929"/>
      </a:accent5>
      <a:accent6>
        <a:srgbClr val="7D3DA1"/>
      </a:accent6>
      <a:hlink>
        <a:srgbClr val="F3EB4F"/>
      </a:hlink>
      <a:folHlink>
        <a:srgbClr val="7DDDFF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ln>
          <a:headEnd type="none" w="med" len="med"/>
          <a:tailEnd type="none" w="med" len="med"/>
        </a:ln>
      </a:spPr>
      <a:bodyPr vert="horz" wrap="square" lIns="109728" tIns="54864" rIns="109728" bIns="54864" numCol="1" rtlCol="0" anchor="ctr" anchorCtr="0" compatLnSpc="1">
        <a:prstTxWarp prst="textNoShape">
          <a:avLst/>
        </a:prstTxWarp>
      </a:bodyPr>
      <a:lstStyle>
        <a:defPPr marL="0" marR="0" indent="0" algn="ctr" defTabSz="1096963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sz="2800" b="0" i="0" u="none" strike="noStrike" cap="none" normalizeH="0" baseline="0" dirty="0" smtClean="0">
            <a:solidFill>
              <a:schemeClr val="tx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Segoe" pitchFamily="34" charset="0"/>
          </a:defRPr>
        </a:defPPr>
      </a:lstStyle>
      <a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99608EE9-BC9B-48A0-9915-52B7EE8658E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TS010286705</Template>
  <TotalTime>880</TotalTime>
  <Words>1176</Words>
  <Application>Microsoft Office PowerPoint</Application>
  <PresentationFormat>On-screen Show (4:3)</PresentationFormat>
  <Paragraphs>268</Paragraphs>
  <Slides>47</Slides>
  <Notes>43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47</vt:i4>
      </vt:variant>
    </vt:vector>
  </HeadingPairs>
  <TitlesOfParts>
    <vt:vector size="57" baseType="lpstr">
      <vt:lpstr>Arial</vt:lpstr>
      <vt:lpstr>Calibri</vt:lpstr>
      <vt:lpstr>Calibri Light</vt:lpstr>
      <vt:lpstr>Comic Sans MS</vt:lpstr>
      <vt:lpstr>Courier New</vt:lpstr>
      <vt:lpstr>Times New Roman</vt:lpstr>
      <vt:lpstr>Wingdings</vt:lpstr>
      <vt:lpstr>TS010286705</vt:lpstr>
      <vt:lpstr>White with Courier font for code slides</vt:lpstr>
      <vt:lpstr>Office Theme</vt:lpstr>
      <vt:lpstr>Disease of the kidney</vt:lpstr>
      <vt:lpstr>Prof. Mahmood Sh.A.Karbalaie F.R.C.S.,F.I.C.S.,F.I.CM.S Consultant urologist </vt:lpstr>
      <vt:lpstr> learning objectives  1-identify the functions of the kidney,describe its anatomy . 2-classify the congenital anomalies of the kidney and the ureter. 3-classify renal cyst and hydronephrosis ,describe pathology  presentation diagnosis and management. 4-Classification, definitions, pathogenesis, and management of urinary tract infections. 5-classify and describe the different types of benign and malignant tumors of the kidney. </vt:lpstr>
      <vt:lpstr>PowerPoint Presentation</vt:lpstr>
      <vt:lpstr>PowerPoint Presentation</vt:lpstr>
      <vt:lpstr>PowerPoint Presentation</vt:lpstr>
      <vt:lpstr>Anatomy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Congenital Renal Anomalies</vt:lpstr>
      <vt:lpstr>PowerPoint Presentation</vt:lpstr>
      <vt:lpstr>EMBERYOLOGY </vt:lpstr>
      <vt:lpstr>Horseshoe Kidney</vt:lpstr>
      <vt:lpstr>PowerPoint Presentation</vt:lpstr>
      <vt:lpstr>PowerPoint Presentation</vt:lpstr>
      <vt:lpstr>PowerPoint Presentation</vt:lpstr>
      <vt:lpstr>PowerPoint Presentation</vt:lpstr>
      <vt:lpstr>Renal cyst</vt:lpstr>
      <vt:lpstr>Congenital cystic kidney</vt:lpstr>
      <vt:lpstr>Hydronephrosis</vt:lpstr>
      <vt:lpstr>PowerPoint Presentation</vt:lpstr>
      <vt:lpstr>causes</vt:lpstr>
      <vt:lpstr>Clinical features</vt:lpstr>
      <vt:lpstr>diagnosis</vt:lpstr>
      <vt:lpstr>PowerPoint Presentation</vt:lpstr>
      <vt:lpstr>PowerPoint Presentation</vt:lpstr>
      <vt:lpstr>Vesicoureteric reflux</vt:lpstr>
      <vt:lpstr>treatment</vt:lpstr>
      <vt:lpstr>Kidney infection</vt:lpstr>
      <vt:lpstr>PRESENTATION</vt:lpstr>
      <vt:lpstr>INVESTIGATION</vt:lpstr>
      <vt:lpstr>Treatment</vt:lpstr>
      <vt:lpstr>Chronic pyelonephritis </vt:lpstr>
      <vt:lpstr>Renal neoplasm</vt:lpstr>
      <vt:lpstr>Malignant  tumors </vt:lpstr>
      <vt:lpstr>PowerPoint Presentation</vt:lpstr>
      <vt:lpstr>PowerPoint Presentation</vt:lpstr>
      <vt:lpstr>Diagnosis</vt:lpstr>
      <vt:lpstr>PowerPoint Presentation</vt:lpstr>
      <vt:lpstr>PowerPoint Presentation</vt:lpstr>
      <vt:lpstr>Hypernephroma</vt:lpstr>
      <vt:lpstr>investigation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of Presentation</dc:title>
  <dc:creator>BASMAT BAGHDAD</dc:creator>
  <cp:keywords/>
  <cp:lastModifiedBy>mahmood abdulkarim</cp:lastModifiedBy>
  <cp:revision>69</cp:revision>
  <dcterms:created xsi:type="dcterms:W3CDTF">2013-11-11T16:52:07Z</dcterms:created>
  <dcterms:modified xsi:type="dcterms:W3CDTF">2023-10-28T04:51:00Z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TC102867059990</vt:lpwstr>
  </property>
</Properties>
</file>